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</p:sldMasterIdLst>
  <p:notesMasterIdLst>
    <p:notesMasterId r:id="rId18"/>
  </p:notesMasterIdLst>
  <p:sldIdLst>
    <p:sldId id="256" r:id="rId2"/>
    <p:sldId id="510" r:id="rId3"/>
    <p:sldId id="579" r:id="rId4"/>
    <p:sldId id="618" r:id="rId5"/>
    <p:sldId id="591" r:id="rId6"/>
    <p:sldId id="606" r:id="rId7"/>
    <p:sldId id="623" r:id="rId8"/>
    <p:sldId id="624" r:id="rId9"/>
    <p:sldId id="634" r:id="rId10"/>
    <p:sldId id="639" r:id="rId11"/>
    <p:sldId id="638" r:id="rId12"/>
    <p:sldId id="631" r:id="rId13"/>
    <p:sldId id="632" r:id="rId14"/>
    <p:sldId id="592" r:id="rId15"/>
    <p:sldId id="607" r:id="rId16"/>
    <p:sldId id="633" r:id="rId17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12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FA0"/>
    <a:srgbClr val="FFFFFF"/>
    <a:srgbClr val="4977B0"/>
    <a:srgbClr val="B9819E"/>
    <a:srgbClr val="D0D8E9"/>
    <a:srgbClr val="00FF00"/>
    <a:srgbClr val="CDC08D"/>
    <a:srgbClr val="F0E0A4"/>
    <a:srgbClr val="CE4143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0" autoAdjust="0"/>
    <p:restoredTop sz="89155" autoAdjust="0"/>
  </p:normalViewPr>
  <p:slideViewPr>
    <p:cSldViewPr>
      <p:cViewPr varScale="1">
        <p:scale>
          <a:sx n="131" d="100"/>
          <a:sy n="131" d="100"/>
        </p:scale>
        <p:origin x="1344" y="176"/>
      </p:cViewPr>
      <p:guideLst>
        <p:guide orient="horz" pos="1800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93253-51AE-4C40-AB6B-AA3A7DF4D210}" type="datetimeFigureOut">
              <a:rPr lang="en-US" smtClean="0"/>
              <a:pPr/>
              <a:t>2/19/24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729AB-B77D-48AE-AA10-D1BD2B4D03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305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 so, in </a:t>
            </a:r>
            <a:r>
              <a:rPr lang="en-US" i="1" dirty="0"/>
              <a:t>high-reliability</a:t>
            </a:r>
            <a:r>
              <a:rPr lang="en-US" dirty="0"/>
              <a:t> computing environments (think planes, spacecraft, medical life support), "crashing" is seen as a really bad thing.</a:t>
            </a:r>
          </a:p>
          <a:p>
            <a:r>
              <a:rPr lang="en-US" dirty="0"/>
              <a:t>	- cause you don't want your plane dropping out of the air cause someone added two big numbers.</a:t>
            </a:r>
          </a:p>
          <a:p>
            <a:r>
              <a:rPr lang="en-US" dirty="0"/>
              <a:t>- however, there have been </a:t>
            </a:r>
            <a:r>
              <a:rPr lang="en-US" i="1" dirty="0"/>
              <a:t>multiple</a:t>
            </a:r>
            <a:r>
              <a:rPr lang="en-US" i="0" dirty="0"/>
              <a:t> lives lost due to integer overflow in software controlling these machines. </a:t>
            </a:r>
          </a:p>
          <a:p>
            <a:r>
              <a:rPr lang="en-US" i="0" dirty="0"/>
              <a:t>	- see Therac-25, Toyotas' persistent "unintended acceleration" bugs…</a:t>
            </a:r>
          </a:p>
          <a:p>
            <a:r>
              <a:rPr lang="en-US" i="0" dirty="0"/>
              <a:t>	- so like, maybe crashing and restarting would have saved those lives? </a:t>
            </a:r>
          </a:p>
          <a:p>
            <a:r>
              <a:rPr lang="en-US" i="0" dirty="0"/>
              <a:t>- it's not a black-and-white matter in all cases. but for </a:t>
            </a:r>
            <a:r>
              <a:rPr lang="en-US" b="1" i="0" dirty="0"/>
              <a:t>non-life-critical programs,</a:t>
            </a:r>
            <a:r>
              <a:rPr lang="en-US" i="0" dirty="0"/>
              <a:t> crashing might be the better response.</a:t>
            </a:r>
          </a:p>
          <a:p>
            <a:r>
              <a:rPr lang="en-US" i="0" dirty="0"/>
              <a:t>	- it also points out these bugs to the developers much earlier/during development, instead of lingering as hidden issues for years.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9013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it's so great, why doesn't MIPS have it?</a:t>
            </a:r>
          </a:p>
          <a:p>
            <a:r>
              <a:rPr lang="en-US" dirty="0"/>
              <a:t>	- the carry register becomes an implicit operand/destination of several instructions, which gets confusing</a:t>
            </a:r>
          </a:p>
          <a:p>
            <a:r>
              <a:rPr lang="en-US" dirty="0"/>
              <a:t>	- it also makes pipelining, superscalar, and out-of-order execution much more complicated.</a:t>
            </a:r>
          </a:p>
          <a:p>
            <a:r>
              <a:rPr lang="en-US" dirty="0"/>
              <a:t>		- if that doesn't make sense to you, that's fine, it's 1541 stuff. but that's the main reason they ditched it in MIPS.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30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arbitrarily many times! hence the name!</a:t>
            </a:r>
          </a:p>
          <a:p>
            <a:r>
              <a:rPr lang="en-US" dirty="0"/>
              <a:t>- this is common on embedded CPUs where the word size is small enough that many useful numbers are "too big" for one register…</a:t>
            </a:r>
          </a:p>
          <a:p>
            <a:r>
              <a:rPr lang="en-US" dirty="0"/>
              <a:t>- but it also pops up in things like cryptography where you need to deal with e.g. 2048-bit numbers, and no CPU can handle those in one register/instruction.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0566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739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if you go</a:t>
            </a:r>
            <a:r>
              <a:rPr lang="en-US" baseline="0" dirty="0"/>
              <a:t> the other way (add a negative), it's still called overflow </a:t>
            </a:r>
            <a:r>
              <a:rPr lang="mr-IN" baseline="0" dirty="0"/>
              <a:t>–</a:t>
            </a:r>
            <a:r>
              <a:rPr lang="en-US" baseline="0" dirty="0"/>
              <a:t> the term “underflow” is used for like, tiny floating point numbers.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120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another way of thinking about it is that overflow occurs if you get a sum that is </a:t>
            </a:r>
            <a:r>
              <a:rPr lang="en-US" b="1" dirty="0"/>
              <a:t>less </a:t>
            </a:r>
            <a:r>
              <a:rPr lang="en-US" b="0" dirty="0"/>
              <a:t>than either of the addends.</a:t>
            </a:r>
            <a:endParaRPr lang="en-US" dirty="0"/>
          </a:p>
          <a:p>
            <a:r>
              <a:rPr lang="en-US" dirty="0"/>
              <a:t>	- </a:t>
            </a:r>
            <a:r>
              <a:rPr lang="en-US" baseline="0" dirty="0"/>
              <a:t>try to prove to yourself that you can't add two numbers and get a sum at least as big as one addend.</a:t>
            </a:r>
          </a:p>
          <a:p>
            <a:r>
              <a:rPr lang="en-US" baseline="0" dirty="0"/>
              <a:t>	- think about the number circle. how "far around" can you get with a single addition?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68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another way to think of it is:</a:t>
            </a:r>
            <a:r>
              <a:rPr lang="en-US" baseline="0" dirty="0"/>
              <a:t> adding numbers of opposite signs always gives you a number </a:t>
            </a:r>
            <a:r>
              <a:rPr lang="en-US" i="1" baseline="0" dirty="0"/>
              <a:t>closer to 0.</a:t>
            </a:r>
            <a:endParaRPr lang="en-US" i="0" baseline="0" dirty="0"/>
          </a:p>
          <a:p>
            <a:r>
              <a:rPr lang="en-US" i="0" baseline="0" dirty="0"/>
              <a:t>	- adding numbers of the same sign gets you </a:t>
            </a:r>
            <a:r>
              <a:rPr lang="en-US" i="1" baseline="0" dirty="0"/>
              <a:t>further from 0,</a:t>
            </a:r>
            <a:r>
              <a:rPr lang="en-US" i="0" baseline="0" dirty="0"/>
              <a:t> which is where the danger zone lies.</a:t>
            </a:r>
          </a:p>
          <a:p>
            <a:r>
              <a:rPr lang="en-US" i="0" baseline="0" dirty="0"/>
              <a:t>- it's impossible to flip signs twice with a single addition.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896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999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i="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20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514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99729AB-B77D-48AE-AA10-D1BD2B4D03E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14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77645"/>
            <a:ext cx="7772400" cy="146050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11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22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34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45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68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8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91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880"/>
            </a:lvl1pPr>
            <a:lvl2pPr marL="411480" indent="0">
              <a:buNone/>
              <a:defRPr sz="2520"/>
            </a:lvl2pPr>
            <a:lvl3pPr marL="822960" indent="0">
              <a:buNone/>
              <a:defRPr sz="2160"/>
            </a:lvl3pPr>
            <a:lvl4pPr marL="1234440" indent="0">
              <a:buNone/>
              <a:defRPr sz="1800"/>
            </a:lvl4pPr>
            <a:lvl5pPr marL="1645920" indent="0">
              <a:buNone/>
              <a:defRPr sz="1800"/>
            </a:lvl5pPr>
            <a:lvl6pPr marL="2057400" indent="0">
              <a:buNone/>
              <a:defRPr sz="1800"/>
            </a:lvl6pPr>
            <a:lvl7pPr marL="2468880" indent="0">
              <a:buNone/>
              <a:defRPr sz="1800"/>
            </a:lvl7pPr>
            <a:lvl8pPr marL="2880360" indent="0">
              <a:buNone/>
              <a:defRPr sz="1800"/>
            </a:lvl8pPr>
            <a:lvl9pPr marL="3291840" indent="0">
              <a:buNone/>
              <a:defRPr sz="18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>
  <p:cSld name="Title and Content (no anim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4801659"/>
          </a:xfrm>
        </p:spPr>
        <p:txBody>
          <a:bodyPr>
            <a:normAutofit/>
          </a:bodyPr>
          <a:lstStyle>
            <a:lvl1pPr marL="257175" indent="-257175">
              <a:buSzPct val="100000"/>
              <a:buFont typeface="Trebuchet MS" pitchFamily="34" charset="0"/>
              <a:buChar char="●"/>
              <a:defRPr sz="2200"/>
            </a:lvl1pPr>
            <a:lvl2pPr marL="515780" indent="-257175">
              <a:defRPr sz="2200"/>
            </a:lvl2pPr>
            <a:lvl3pPr marL="772955" indent="-250032">
              <a:tabLst/>
              <a:defRPr sz="2200" b="0"/>
            </a:lvl3pPr>
            <a:lvl4pPr marL="1031558" indent="-257175">
              <a:tabLst/>
              <a:defRPr sz="2200" b="0"/>
            </a:lvl4pPr>
            <a:lvl5pPr marL="1285875" indent="-254318">
              <a:defRPr sz="2200" b="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2027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7772400" cy="1225021"/>
          </a:xfrm>
        </p:spPr>
        <p:txBody>
          <a:bodyPr anchor="b">
            <a:noAutofit/>
          </a:bodyPr>
          <a:lstStyle>
            <a:lvl1pPr algn="l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162300"/>
            <a:ext cx="9144000" cy="18288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</p:spTree>
    <p:extLst/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520"/>
            </a:lvl1pPr>
            <a:lvl2pPr>
              <a:defRPr sz="2160"/>
            </a:lvl2pPr>
            <a:lvl3pPr>
              <a:defRPr sz="1800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5" cy="533136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80" indent="0">
              <a:buNone/>
              <a:defRPr sz="1800" b="1"/>
            </a:lvl2pPr>
            <a:lvl3pPr marL="822960" indent="0">
              <a:buNone/>
              <a:defRPr sz="1620" b="1"/>
            </a:lvl3pPr>
            <a:lvl4pPr marL="1234440" indent="0">
              <a:buNone/>
              <a:defRPr sz="1440" b="1"/>
            </a:lvl4pPr>
            <a:lvl5pPr marL="1645920" indent="0">
              <a:buNone/>
              <a:defRPr sz="1440" b="1"/>
            </a:lvl5pPr>
            <a:lvl6pPr marL="2057400" indent="0">
              <a:buNone/>
              <a:defRPr sz="1440" b="1"/>
            </a:lvl6pPr>
            <a:lvl7pPr marL="2468880" indent="0">
              <a:buNone/>
              <a:defRPr sz="1440" b="1"/>
            </a:lvl7pPr>
            <a:lvl8pPr marL="2880360" indent="0">
              <a:buNone/>
              <a:defRPr sz="1440" b="1"/>
            </a:lvl8pPr>
            <a:lvl9pPr marL="3291840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5" cy="3292740"/>
          </a:xfrm>
        </p:spPr>
        <p:txBody>
          <a:bodyPr/>
          <a:lstStyle>
            <a:lvl1pPr>
              <a:defRPr sz="2160"/>
            </a:lvl1pPr>
            <a:lvl2pPr>
              <a:defRPr sz="1800"/>
            </a:lvl2pPr>
            <a:lvl3pPr>
              <a:defRPr sz="1620"/>
            </a:lvl3pPr>
            <a:lvl4pPr>
              <a:defRPr sz="1440"/>
            </a:lvl4pPr>
            <a:lvl5pPr>
              <a:defRPr sz="1440"/>
            </a:lvl5pPr>
            <a:lvl6pPr>
              <a:defRPr sz="1440"/>
            </a:lvl6pPr>
            <a:lvl7pPr>
              <a:defRPr sz="1440"/>
            </a:lvl7pPr>
            <a:lvl8pPr>
              <a:defRPr sz="1440"/>
            </a:lvl8pPr>
            <a:lvl9pPr>
              <a:defRPr sz="144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260"/>
            </a:lvl1pPr>
            <a:lvl2pPr marL="411480" indent="0">
              <a:buNone/>
              <a:defRPr sz="1080"/>
            </a:lvl2pPr>
            <a:lvl3pPr marL="822960" indent="0">
              <a:buNone/>
              <a:defRPr sz="900"/>
            </a:lvl3pPr>
            <a:lvl4pPr marL="1234440" indent="0">
              <a:buNone/>
              <a:defRPr sz="810"/>
            </a:lvl4pPr>
            <a:lvl5pPr marL="1645920" indent="0">
              <a:buNone/>
              <a:defRPr sz="810"/>
            </a:lvl5pPr>
            <a:lvl6pPr marL="2057400" indent="0">
              <a:buNone/>
              <a:defRPr sz="810"/>
            </a:lvl6pPr>
            <a:lvl7pPr marL="2468880" indent="0">
              <a:buNone/>
              <a:defRPr sz="810"/>
            </a:lvl7pPr>
            <a:lvl8pPr marL="2880360" indent="0">
              <a:buNone/>
              <a:defRPr sz="810"/>
            </a:lvl8pPr>
            <a:lvl9pPr marL="3291840" indent="0">
              <a:buNone/>
              <a:defRPr sz="8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5600700"/>
            <a:ext cx="9144000" cy="114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495300"/>
          </a:xfrm>
          <a:prstGeom prst="rect">
            <a:avLst/>
          </a:prstGeom>
          <a:solidFill>
            <a:srgbClr val="563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2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4953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95301"/>
            <a:ext cx="8991600" cy="48016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5296960"/>
            <a:ext cx="12192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s-IS"/>
              <a:t>CS447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5296960"/>
            <a:ext cx="6858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2B95B-556F-44BD-91A5-D80C1B9E2B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87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ransition/>
  <p:hf hdr="0" dt="0"/>
  <p:txStyles>
    <p:titleStyle>
      <a:lvl1pPr algn="l" defTabSz="822960" rtl="0" eaLnBrk="1" latinLnBrk="0" hangingPunct="1">
        <a:spcBef>
          <a:spcPct val="0"/>
        </a:spcBef>
        <a:buNone/>
        <a:defRPr sz="2800" b="1" kern="1200">
          <a:solidFill>
            <a:schemeClr val="bg1"/>
          </a:solidFill>
          <a:latin typeface="+mj-lt"/>
          <a:ea typeface="GulimChe" pitchFamily="49" charset="-127"/>
          <a:cs typeface="MoolBoran" pitchFamily="34" charset="0"/>
        </a:defRPr>
      </a:lvl1pPr>
    </p:titleStyle>
    <p:bodyStyle>
      <a:lvl1pPr marL="204312" indent="-204312" algn="l" defTabSz="822960" rtl="0" eaLnBrk="1" latinLnBrk="0" hangingPunct="1">
        <a:spcBef>
          <a:spcPts val="0"/>
        </a:spcBef>
        <a:buSzPct val="15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5767" indent="-207170" algn="l" defTabSz="822960" rtl="0" eaLnBrk="1" latinLnBrk="0" hangingPunct="1">
        <a:spcBef>
          <a:spcPts val="0"/>
        </a:spcBef>
        <a:buFont typeface="Courier New" pitchFamily="49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620078" indent="-205740" algn="l" defTabSz="822960" rtl="0" eaLnBrk="1" latinLnBrk="0" hangingPunct="1">
        <a:spcBef>
          <a:spcPts val="0"/>
        </a:spcBef>
        <a:buFont typeface="Wingdings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821532" indent="-205740" algn="l" defTabSz="822960" rtl="0" eaLnBrk="1" latinLnBrk="0" hangingPunct="1">
        <a:spcBef>
          <a:spcPts val="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indent="-205740" algn="l" defTabSz="822960" rtl="0" eaLnBrk="1" latinLnBrk="0" hangingPunct="1">
        <a:spcBef>
          <a:spcPts val="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14501"/>
            <a:ext cx="8077200" cy="1225021"/>
          </a:xfrm>
        </p:spPr>
        <p:txBody>
          <a:bodyPr/>
          <a:lstStyle/>
          <a:p>
            <a:r>
              <a:rPr lang="en-US" dirty="0"/>
              <a:t>Overflow</a:t>
            </a:r>
            <a:endParaRPr lang="en-US" sz="2400" b="1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0447</a:t>
            </a:r>
          </a:p>
          <a:p>
            <a:r>
              <a:rPr lang="en-US" dirty="0"/>
              <a:t>Jarrett Billingsley</a:t>
            </a:r>
          </a:p>
        </p:txBody>
      </p:sp>
    </p:spTree>
    <p:extLst>
      <p:ext uri="{BB962C8B-B14F-4D97-AF65-F5344CB8AC3E}">
        <p14:creationId xmlns:p14="http://schemas.microsoft.com/office/powerpoint/2010/main" val="361208656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993A6-C358-7E4D-A9CC-E18F6761B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“Summing” it all up </a:t>
            </a:r>
            <a:r>
              <a:rPr lang="en-US" sz="1100" dirty="0"/>
              <a:t>(ha ha ha ha ha oh god I’m sorry)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DFED9-EAB4-4946-A4E0-414702F8E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95300"/>
          </a:xfrm>
        </p:spPr>
        <p:txBody>
          <a:bodyPr>
            <a:normAutofit/>
          </a:bodyPr>
          <a:lstStyle/>
          <a:p>
            <a:r>
              <a:rPr lang="en-US" dirty="0"/>
              <a:t>for </a:t>
            </a:r>
            <a:r>
              <a:rPr lang="en-US" b="1" dirty="0"/>
              <a:t>all four operations, </a:t>
            </a:r>
            <a:r>
              <a:rPr lang="en-US" b="1" dirty="0">
                <a:solidFill>
                  <a:srgbClr val="FF0000"/>
                </a:solidFill>
              </a:rPr>
              <a:t>an overflow occurred </a:t>
            </a:r>
            <a:r>
              <a:rPr lang="en-US" b="1" dirty="0"/>
              <a:t>if…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9DFB57-7532-9C4E-BFCB-EA2543A71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12F039-5CC3-6448-AC3E-B32089628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9CC8FF4-CF1F-FB44-AD98-F9BB3A54B4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5891723"/>
              </p:ext>
            </p:extLst>
          </p:nvPr>
        </p:nvGraphicFramePr>
        <p:xfrm>
          <a:off x="483527" y="1074420"/>
          <a:ext cx="8203273" cy="2834640"/>
        </p:xfrm>
        <a:graphic>
          <a:graphicData uri="http://schemas.openxmlformats.org/drawingml/2006/table">
            <a:tbl>
              <a:tblPr firstRow="1" firstCol="1">
                <a:tableStyleId>{00A15C55-8517-42AA-B614-E9B94910E393}</a:tableStyleId>
              </a:tblPr>
              <a:tblGrid>
                <a:gridCol w="1619593">
                  <a:extLst>
                    <a:ext uri="{9D8B030D-6E8A-4147-A177-3AD203B41FA5}">
                      <a16:colId xmlns:a16="http://schemas.microsoft.com/office/drawing/2014/main" val="3129694045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1398450366"/>
                    </a:ext>
                  </a:extLst>
                </a:gridCol>
                <a:gridCol w="3291840">
                  <a:extLst>
                    <a:ext uri="{9D8B030D-6E8A-4147-A177-3AD203B41FA5}">
                      <a16:colId xmlns:a16="http://schemas.microsoft.com/office/drawing/2014/main" val="962149144"/>
                    </a:ext>
                  </a:extLst>
                </a:gridCol>
              </a:tblGrid>
              <a:tr h="41909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Addition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Subtraction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66076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Unsigned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03422"/>
                  </a:ext>
                </a:extLst>
              </a:tr>
              <a:tr h="1463040">
                <a:tc>
                  <a:txBody>
                    <a:bodyPr/>
                    <a:lstStyle/>
                    <a:p>
                      <a:pPr algn="r"/>
                      <a:r>
                        <a:rPr lang="en-US" sz="2400" dirty="0"/>
                        <a:t>Signed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950996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5422018-DB58-BC40-9DF0-92BA99827455}"/>
              </a:ext>
            </a:extLst>
          </p:cNvPr>
          <p:cNvSpPr txBox="1"/>
          <p:nvPr/>
        </p:nvSpPr>
        <p:spPr>
          <a:xfrm>
            <a:off x="2326866" y="1714500"/>
            <a:ext cx="286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MSB’s carry-out is </a:t>
            </a:r>
            <a:r>
              <a:rPr lang="en-US" sz="2400" b="1" dirty="0"/>
              <a:t>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4A41DF-7B65-EF44-A96B-0FE627005D7C}"/>
              </a:ext>
            </a:extLst>
          </p:cNvPr>
          <p:cNvSpPr txBox="1"/>
          <p:nvPr/>
        </p:nvSpPr>
        <p:spPr>
          <a:xfrm>
            <a:off x="5628147" y="1714500"/>
            <a:ext cx="28692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MSB’s carry-out is </a:t>
            </a:r>
            <a:r>
              <a:rPr lang="en-US" sz="2400" b="1" dirty="0"/>
              <a:t>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6B8F9D-9B34-DE40-94E8-F9D7B87E6A43}"/>
              </a:ext>
            </a:extLst>
          </p:cNvPr>
          <p:cNvSpPr txBox="1"/>
          <p:nvPr/>
        </p:nvSpPr>
        <p:spPr>
          <a:xfrm>
            <a:off x="2174581" y="2571572"/>
            <a:ext cx="310250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same</a:t>
            </a:r>
            <a:r>
              <a:rPr lang="en-US" sz="2400" dirty="0"/>
              <a:t> sign inputs, </a:t>
            </a:r>
            <a:r>
              <a:rPr lang="en-US" sz="2400" b="1" dirty="0"/>
              <a:t>opposite</a:t>
            </a:r>
            <a:r>
              <a:rPr lang="en-US" sz="2400" dirty="0"/>
              <a:t> sign output </a:t>
            </a:r>
            <a:r>
              <a:rPr lang="en-US" sz="1800" dirty="0"/>
              <a:t>(e.g. </a:t>
            </a:r>
            <a:r>
              <a:rPr lang="en-US" sz="1800" dirty="0" err="1"/>
              <a:t>pos</a:t>
            </a:r>
            <a:r>
              <a:rPr lang="en-US" sz="1800" dirty="0"/>
              <a:t> + </a:t>
            </a:r>
            <a:r>
              <a:rPr lang="en-US" sz="1800" dirty="0" err="1"/>
              <a:t>pos</a:t>
            </a:r>
            <a:r>
              <a:rPr lang="en-US" sz="1800" dirty="0"/>
              <a:t> = neg)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A6A53E-9A0A-194C-9634-9578A3AFE15A}"/>
              </a:ext>
            </a:extLst>
          </p:cNvPr>
          <p:cNvSpPr txBox="1"/>
          <p:nvPr/>
        </p:nvSpPr>
        <p:spPr>
          <a:xfrm>
            <a:off x="5511519" y="2571571"/>
            <a:ext cx="3102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same as addition, but check </a:t>
            </a:r>
            <a:r>
              <a:rPr lang="en-US" sz="2400" b="1" dirty="0"/>
              <a:t>after </a:t>
            </a:r>
            <a:r>
              <a:rPr lang="en-US" sz="2400" dirty="0"/>
              <a:t>negating second input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884575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6AED1-C694-B244-BA34-8D49A795359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 you’ve got an overflow. Now what?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23C4F-1510-2444-9E4B-893CFD3B9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69B7D6-9645-CE42-A8CA-01212F70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5835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437-A546-334A-8745-2CF8EB97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Overflow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EC57F-9624-6F41-9FA6-628A7EE3E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overflow is </a:t>
            </a:r>
            <a:r>
              <a:rPr lang="en-US" b="1" dirty="0"/>
              <a:t>bad. </a:t>
            </a:r>
          </a:p>
          <a:p>
            <a:pPr lvl="1"/>
            <a:r>
              <a:rPr lang="en-US" dirty="0"/>
              <a:t>it means we've passed the limits of what our computer can do.</a:t>
            </a:r>
          </a:p>
          <a:p>
            <a:r>
              <a:rPr lang="en-US" dirty="0"/>
              <a:t>so, once we've </a:t>
            </a:r>
            <a:r>
              <a:rPr lang="en-US" i="1" dirty="0"/>
              <a:t>detected</a:t>
            </a:r>
            <a:r>
              <a:rPr lang="en-US" dirty="0"/>
              <a:t> an overflow, we have </a:t>
            </a:r>
            <a:r>
              <a:rPr lang="en-US" b="1" dirty="0"/>
              <a:t>three options:</a:t>
            </a:r>
          </a:p>
          <a:p>
            <a:pPr marL="715805" lvl="1" indent="-45720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store</a:t>
            </a:r>
          </a:p>
          <a:p>
            <a:pPr marL="715805" lvl="1" indent="-457200">
              <a:buFont typeface="+mj-lt"/>
              <a:buAutoNum type="arabicPeriod"/>
            </a:pPr>
            <a:r>
              <a:rPr lang="en-US" sz="3600" b="1" dirty="0">
                <a:solidFill>
                  <a:srgbClr val="FF0000"/>
                </a:solidFill>
              </a:rPr>
              <a:t>ignore</a:t>
            </a:r>
          </a:p>
          <a:p>
            <a:pPr marL="715805" lvl="1" indent="-457200">
              <a:buFont typeface="+mj-lt"/>
              <a:buAutoNum type="arabicPeriod"/>
            </a:pPr>
            <a:r>
              <a:rPr lang="en-US" sz="3600" dirty="0">
                <a:solidFill>
                  <a:srgbClr val="FF0000"/>
                </a:solidFill>
              </a:rPr>
              <a:t>fall on the </a:t>
            </a:r>
            <a:r>
              <a:rPr lang="en-US" sz="3600" b="1" dirty="0">
                <a:solidFill>
                  <a:srgbClr val="FF0000"/>
                </a:solidFill>
              </a:rPr>
              <a:t>floor </a:t>
            </a:r>
            <a:r>
              <a:rPr lang="en-US" sz="1800" dirty="0">
                <a:solidFill>
                  <a:srgbClr val="FF0000"/>
                </a:solidFill>
              </a:rPr>
              <a:t>(crash)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24FE0-3C1D-2747-B327-775C8ACD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6CEF8-65FB-A142-87C6-F3E040F5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7092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BC437-A546-334A-8745-2CF8EB97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Facepalm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BEC57F-9624-6F41-9FA6-628A7EE3ED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654848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worst and most common way </a:t>
            </a:r>
            <a:r>
              <a:rPr lang="en-US" dirty="0"/>
              <a:t>to respond to overflow is…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C24FE0-3C1D-2747-B327-775C8ACD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C6CEF8-65FB-A142-87C6-F3E040F5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C4CA302-A2C9-D046-80C1-B4D016F0C582}"/>
              </a:ext>
            </a:extLst>
          </p:cNvPr>
          <p:cNvSpPr txBox="1"/>
          <p:nvPr/>
        </p:nvSpPr>
        <p:spPr>
          <a:xfrm rot="586449">
            <a:off x="398109" y="899957"/>
            <a:ext cx="8921032" cy="1862048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perspectiveContrastingRightFacing"/>
              <a:lightRig rig="sunset" dir="t">
                <a:rot lat="0" lon="0" rev="5400000"/>
              </a:lightRig>
            </a:scene3d>
            <a:sp3d extrusionH="196850" contourW="12700" prstMaterial="metal"/>
          </a:bodyPr>
          <a:lstStyle/>
          <a:p>
            <a:r>
              <a:rPr lang="en-US" sz="115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IGNORE IT!!!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54B9B3-636A-F747-86E0-0BB4D4E278DB}"/>
              </a:ext>
            </a:extLst>
          </p:cNvPr>
          <p:cNvSpPr txBox="1"/>
          <p:nvPr/>
        </p:nvSpPr>
        <p:spPr>
          <a:xfrm>
            <a:off x="2702377" y="2719566"/>
            <a:ext cx="588645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just keep going! pretend everything is fine!</a:t>
            </a:r>
            <a:endParaRPr lang="en-US" sz="22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2ABF67B-3497-B141-9666-B5B679857983}"/>
              </a:ext>
            </a:extLst>
          </p:cNvPr>
          <p:cNvSpPr txBox="1"/>
          <p:nvPr/>
        </p:nvSpPr>
        <p:spPr>
          <a:xfrm>
            <a:off x="5142490" y="3251848"/>
            <a:ext cx="264795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but it's </a:t>
            </a:r>
            <a:r>
              <a:rPr lang="en-US" sz="2200" b="1" i="1" dirty="0">
                <a:solidFill>
                  <a:srgbClr val="FF0000"/>
                </a:solidFill>
              </a:rPr>
              <a:t>NOT</a:t>
            </a:r>
            <a:r>
              <a:rPr lang="en-US" sz="2200" i="1" dirty="0">
                <a:solidFill>
                  <a:srgbClr val="FF0000"/>
                </a:solidFill>
              </a:rPr>
              <a:t> fine</a:t>
            </a:r>
            <a:endParaRPr lang="en-US" sz="2200" b="1" i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4585680-C9D9-5C48-AC1C-FFB8F9F37BA0}"/>
              </a:ext>
            </a:extLst>
          </p:cNvPr>
          <p:cNvSpPr txBox="1"/>
          <p:nvPr/>
        </p:nvSpPr>
        <p:spPr>
          <a:xfrm>
            <a:off x="164960" y="4278042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it's frustrating that this is the default in many popular languages… which is why we </a:t>
            </a:r>
            <a:r>
              <a:rPr lang="en-US" sz="2200" i="1" dirty="0"/>
              <a:t>have</a:t>
            </a:r>
            <a:r>
              <a:rPr lang="en-US" sz="2200" dirty="0"/>
              <a:t> </a:t>
            </a:r>
            <a:r>
              <a:rPr lang="en-US" sz="2200" b="1" dirty="0" err="1"/>
              <a:t>addu</a:t>
            </a:r>
            <a:r>
              <a:rPr lang="en-US" sz="2200" b="1" dirty="0"/>
              <a:t>/</a:t>
            </a:r>
            <a:r>
              <a:rPr lang="en-US" sz="2200" b="1" dirty="0" err="1"/>
              <a:t>subu</a:t>
            </a:r>
            <a:r>
              <a:rPr lang="en-US" sz="2200" b="1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D40A38-B1EB-6E48-8DDC-78F3BACF0D0A}"/>
              </a:ext>
            </a:extLst>
          </p:cNvPr>
          <p:cNvSpPr txBox="1"/>
          <p:nvPr/>
        </p:nvSpPr>
        <p:spPr>
          <a:xfrm>
            <a:off x="3930161" y="3771900"/>
            <a:ext cx="487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what MIPS </a:t>
            </a:r>
            <a:r>
              <a:rPr lang="en-US" sz="2200" b="1" dirty="0" err="1"/>
              <a:t>addu</a:t>
            </a:r>
            <a:r>
              <a:rPr lang="en-US" sz="2200" b="1" dirty="0"/>
              <a:t>/</a:t>
            </a:r>
            <a:r>
              <a:rPr lang="en-US" sz="2200" b="1" dirty="0" err="1"/>
              <a:t>subu</a:t>
            </a:r>
            <a:r>
              <a:rPr lang="en-US" sz="2200" b="1" dirty="0"/>
              <a:t> </a:t>
            </a:r>
            <a:r>
              <a:rPr lang="en-US" sz="2200" dirty="0"/>
              <a:t>do.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235399173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the door, fall on the floor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better* response is to </a:t>
            </a:r>
            <a:r>
              <a:rPr lang="en-US" b="1" dirty="0"/>
              <a:t>crash. </a:t>
            </a:r>
            <a:r>
              <a:rPr lang="en-US" sz="1400" dirty="0"/>
              <a:t>(fall on the </a:t>
            </a:r>
            <a:r>
              <a:rPr lang="en-US" sz="1400" b="1" dirty="0"/>
              <a:t>floor</a:t>
            </a:r>
            <a:r>
              <a:rPr lang="en-US" sz="1400" dirty="0"/>
              <a:t> and cry.)</a:t>
            </a:r>
            <a:endParaRPr lang="en-US" i="1" dirty="0"/>
          </a:p>
          <a:p>
            <a:pPr lvl="1"/>
            <a:r>
              <a:rPr lang="en-US" dirty="0"/>
              <a:t>in MIPS, the </a:t>
            </a:r>
            <a:r>
              <a:rPr lang="en-US" b="1" dirty="0"/>
              <a:t>add </a:t>
            </a:r>
            <a:r>
              <a:rPr lang="en-US" dirty="0"/>
              <a:t>and</a:t>
            </a:r>
            <a:r>
              <a:rPr lang="en-US" b="1" dirty="0"/>
              <a:t> sub </a:t>
            </a:r>
            <a:r>
              <a:rPr lang="en-US" dirty="0"/>
              <a:t>instructions crash… on </a:t>
            </a:r>
            <a:r>
              <a:rPr lang="en-US" i="1" dirty="0"/>
              <a:t>signed</a:t>
            </a:r>
            <a:r>
              <a:rPr lang="en-US" dirty="0"/>
              <a:t> overflow.</a:t>
            </a:r>
          </a:p>
          <a:p>
            <a:pPr lvl="1"/>
            <a:r>
              <a:rPr lang="en-US" dirty="0"/>
              <a:t>(there are no MIPS instructions that crash on </a:t>
            </a:r>
            <a:r>
              <a:rPr lang="en-US" i="1" dirty="0"/>
              <a:t>unsigned</a:t>
            </a:r>
            <a:r>
              <a:rPr lang="en-US" dirty="0"/>
              <a:t> overflow.)</a:t>
            </a:r>
          </a:p>
          <a:p>
            <a:r>
              <a:rPr lang="en-US" dirty="0"/>
              <a:t>this generates a </a:t>
            </a:r>
            <a:r>
              <a:rPr lang="en-US" b="1" dirty="0"/>
              <a:t>CPU Exception</a:t>
            </a:r>
            <a:r>
              <a:rPr lang="en-US" dirty="0"/>
              <a:t>, which is </a:t>
            </a:r>
            <a:r>
              <a:rPr lang="en-US" dirty="0" err="1"/>
              <a:t>kinda</a:t>
            </a:r>
            <a:r>
              <a:rPr lang="en-US" dirty="0"/>
              <a:t> like a Java exception.</a:t>
            </a:r>
          </a:p>
          <a:p>
            <a:pPr lvl="1"/>
            <a:r>
              <a:rPr lang="en-US" dirty="0"/>
              <a:t>these exceptions can be detected and handled.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30" name="Picture 6" descr="ttps://media2.giphy.com/media/Wvo6vaUsQa3Di/20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547" y="3390900"/>
            <a:ext cx="3051048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7555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Maybe the bit bucket is a real place after all…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many </a:t>
            </a:r>
            <a:r>
              <a:rPr lang="en-US" i="1" dirty="0">
                <a:solidFill>
                  <a:srgbClr val="FF0000"/>
                </a:solidFill>
              </a:rPr>
              <a:t>other</a:t>
            </a:r>
            <a:r>
              <a:rPr lang="en-US" dirty="0">
                <a:solidFill>
                  <a:srgbClr val="FF0000"/>
                </a:solidFill>
              </a:rPr>
              <a:t> architectures do this, but </a:t>
            </a:r>
            <a:r>
              <a:rPr lang="en-US" b="1" dirty="0">
                <a:solidFill>
                  <a:srgbClr val="FF0000"/>
                </a:solidFill>
              </a:rPr>
              <a:t>MIPS does not.</a:t>
            </a:r>
          </a:p>
          <a:p>
            <a:r>
              <a:rPr lang="en-US" dirty="0"/>
              <a:t>instead of discarding the 33</a:t>
            </a:r>
            <a:r>
              <a:rPr lang="en-US" baseline="30000" dirty="0"/>
              <a:t>rd</a:t>
            </a:r>
            <a:r>
              <a:rPr lang="en-US" dirty="0"/>
              <a:t> bit, we </a:t>
            </a:r>
            <a:r>
              <a:rPr lang="en-US" b="1" dirty="0"/>
              <a:t>save it </a:t>
            </a:r>
            <a:r>
              <a:rPr lang="en-US" dirty="0"/>
              <a:t>into a special register.</a:t>
            </a:r>
          </a:p>
          <a:p>
            <a:pPr lvl="1"/>
            <a:r>
              <a:rPr lang="en-US" dirty="0"/>
              <a:t>this is the </a:t>
            </a:r>
            <a:r>
              <a:rPr lang="en-US" b="1" dirty="0"/>
              <a:t>carry register.</a:t>
            </a:r>
            <a:r>
              <a:rPr lang="en-US" dirty="0"/>
              <a:t> it's just 1 bit.</a:t>
            </a:r>
          </a:p>
          <a:p>
            <a:r>
              <a:rPr lang="en-US" dirty="0"/>
              <a:t>this gives the most flexibility:</a:t>
            </a:r>
          </a:p>
          <a:p>
            <a:pPr lvl="1"/>
            <a:r>
              <a:rPr lang="en-US" dirty="0"/>
              <a:t>if a program wants to </a:t>
            </a:r>
            <a:r>
              <a:rPr lang="en-US" b="1" dirty="0"/>
              <a:t>ignore it,</a:t>
            </a:r>
            <a:r>
              <a:rPr lang="en-US" dirty="0"/>
              <a:t> it just… does.</a:t>
            </a:r>
          </a:p>
          <a:p>
            <a:pPr lvl="1"/>
            <a:r>
              <a:rPr lang="en-US" dirty="0"/>
              <a:t>if a program wants to </a:t>
            </a:r>
            <a:r>
              <a:rPr lang="en-US" b="1" dirty="0"/>
              <a:t>crash,</a:t>
            </a:r>
            <a:r>
              <a:rPr lang="en-US" dirty="0"/>
              <a:t> it can check that register after the operation, and crash if the carry is 1 or 0 or whatever.</a:t>
            </a:r>
          </a:p>
          <a:p>
            <a:pPr lvl="1"/>
            <a:r>
              <a:rPr lang="en-US" dirty="0"/>
              <a:t>but as a bonus, this lets us do </a:t>
            </a:r>
            <a:r>
              <a:rPr lang="en-US" b="1" dirty="0"/>
              <a:t>arbitrary precision arithmetic.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9685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921CE5-3AFC-AB49-8CBF-308FF1664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Arbitrary-precision arithmetic</a:t>
            </a:r>
            <a:r>
              <a:rPr lang="en-US" sz="2000" dirty="0"/>
              <a:t> (animated)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36678-EE63-A042-9BA3-934EFD5446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on an </a:t>
            </a:r>
            <a:r>
              <a:rPr lang="en-US" i="1" dirty="0"/>
              <a:t>n</a:t>
            </a:r>
            <a:r>
              <a:rPr lang="en-US" dirty="0"/>
              <a:t>-bit CPU, you are </a:t>
            </a:r>
            <a:r>
              <a:rPr lang="en-US" b="1" dirty="0"/>
              <a:t>not limited to doing </a:t>
            </a:r>
            <a:r>
              <a:rPr lang="en-US" b="1" i="1" dirty="0"/>
              <a:t>n-</a:t>
            </a:r>
            <a:r>
              <a:rPr lang="en-US" b="1" dirty="0"/>
              <a:t>bit additions.</a:t>
            </a:r>
          </a:p>
          <a:p>
            <a:r>
              <a:rPr lang="en-US" dirty="0"/>
              <a:t>you can add </a:t>
            </a:r>
            <a:r>
              <a:rPr lang="en-US" i="1" dirty="0"/>
              <a:t>any</a:t>
            </a:r>
            <a:r>
              <a:rPr lang="en-US" dirty="0"/>
              <a:t> number of bits by doing </a:t>
            </a:r>
            <a:r>
              <a:rPr lang="en-US" i="1" dirty="0"/>
              <a:t>multiple n-bit additions.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268836-BD8D-484B-A426-8274BDAF6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D1B7B-6C1F-8B49-92DB-0EE8188E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DEC47F-861A-9044-8558-0020DF6C5D55}"/>
              </a:ext>
            </a:extLst>
          </p:cNvPr>
          <p:cNvSpPr txBox="1"/>
          <p:nvPr/>
        </p:nvSpPr>
        <p:spPr>
          <a:xfrm>
            <a:off x="5867400" y="1866900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10101100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10101110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10101100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01011010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085760-8895-6C4A-A336-456C262733E8}"/>
              </a:ext>
            </a:extLst>
          </p:cNvPr>
          <p:cNvSpPr txBox="1"/>
          <p:nvPr/>
        </p:nvSpPr>
        <p:spPr>
          <a:xfrm>
            <a:off x="3860242" y="1866900"/>
            <a:ext cx="251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Consolas" charset="0"/>
                <a:ea typeface="Consolas" charset="0"/>
                <a:cs typeface="Consolas" charset="0"/>
              </a:rPr>
              <a:t>11101101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11100001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+00000100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00111110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48F65C-41C1-744F-AC03-0837B0598F1A}"/>
              </a:ext>
            </a:extLst>
          </p:cNvPr>
          <p:cNvSpPr txBox="1"/>
          <p:nvPr/>
        </p:nvSpPr>
        <p:spPr>
          <a:xfrm>
            <a:off x="381000" y="1281002"/>
            <a:ext cx="70715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if I want to add two </a:t>
            </a:r>
            <a:r>
              <a:rPr lang="en-US" sz="2200" b="1" dirty="0"/>
              <a:t>16-bit </a:t>
            </a:r>
            <a:r>
              <a:rPr lang="en-US" sz="2200" dirty="0"/>
              <a:t>numbers on an </a:t>
            </a:r>
            <a:r>
              <a:rPr lang="en-US" sz="2200" b="1" dirty="0"/>
              <a:t>8-bit</a:t>
            </a:r>
            <a:r>
              <a:rPr lang="en-US" sz="2200" dirty="0"/>
              <a:t> CPU...</a:t>
            </a:r>
            <a:endParaRPr lang="en-US" sz="2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16E939-653E-9A46-81E2-E56E6130EBCD}"/>
              </a:ext>
            </a:extLst>
          </p:cNvPr>
          <p:cNvSpPr txBox="1"/>
          <p:nvPr/>
        </p:nvSpPr>
        <p:spPr>
          <a:xfrm>
            <a:off x="0" y="2583888"/>
            <a:ext cx="205949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I can do </a:t>
            </a:r>
            <a:r>
              <a:rPr lang="en-US" sz="2200" b="1" dirty="0"/>
              <a:t>two 8-bit adds, starting with the LSB.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D0CB3E-FCB3-A44F-B2FB-1DCE59B6F7FF}"/>
              </a:ext>
            </a:extLst>
          </p:cNvPr>
          <p:cNvSpPr txBox="1"/>
          <p:nvPr/>
        </p:nvSpPr>
        <p:spPr>
          <a:xfrm>
            <a:off x="609600" y="4160285"/>
            <a:ext cx="48286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the </a:t>
            </a:r>
            <a:r>
              <a:rPr lang="en-US" sz="2200" b="1" dirty="0"/>
              <a:t>carry bit</a:t>
            </a:r>
            <a:r>
              <a:rPr lang="en-US" sz="2200" dirty="0"/>
              <a:t> from the first add is </a:t>
            </a:r>
            <a:r>
              <a:rPr lang="en-US" sz="2200" b="1" dirty="0"/>
              <a:t>carried into the second add.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B1DBAE0-F896-D946-B89F-F6A1801ABC42}"/>
              </a:ext>
            </a:extLst>
          </p:cNvPr>
          <p:cNvSpPr txBox="1"/>
          <p:nvPr/>
        </p:nvSpPr>
        <p:spPr>
          <a:xfrm>
            <a:off x="2872572" y="4944665"/>
            <a:ext cx="56367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I can keep chaining them together!</a:t>
            </a:r>
            <a:endParaRPr lang="en-US" sz="2200" b="1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6642EB4-ECF3-7C44-A701-06B1ED16AEB2}"/>
              </a:ext>
            </a:extLst>
          </p:cNvPr>
          <p:cNvGrpSpPr/>
          <p:nvPr/>
        </p:nvGrpSpPr>
        <p:grpSpPr>
          <a:xfrm>
            <a:off x="4524375" y="1743556"/>
            <a:ext cx="1752495" cy="689663"/>
            <a:chOff x="4524375" y="1743556"/>
            <a:chExt cx="1752495" cy="689663"/>
          </a:xfrm>
        </p:grpSpPr>
        <p:sp>
          <p:nvSpPr>
            <p:cNvPr id="11" name="Rounded Rectangle 10">
              <a:extLst>
                <a:ext uri="{FF2B5EF4-FFF2-40B4-BE49-F238E27FC236}">
                  <a16:creationId xmlns:a16="http://schemas.microsoft.com/office/drawing/2014/main" id="{BBB79FBD-E0E4-AF46-86B4-01ED78F1A3FB}"/>
                </a:ext>
              </a:extLst>
            </p:cNvPr>
            <p:cNvSpPr/>
            <p:nvPr/>
          </p:nvSpPr>
          <p:spPr>
            <a:xfrm>
              <a:off x="5893358" y="1960946"/>
              <a:ext cx="383512" cy="472273"/>
            </a:xfrm>
            <a:prstGeom prst="roundRect">
              <a:avLst>
                <a:gd name="adj" fmla="val 35501"/>
              </a:avLst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U-Turn Arrow 12">
              <a:extLst>
                <a:ext uri="{FF2B5EF4-FFF2-40B4-BE49-F238E27FC236}">
                  <a16:creationId xmlns:a16="http://schemas.microsoft.com/office/drawing/2014/main" id="{3CAF146C-3F8D-0140-ACAF-6F602F3A2C0A}"/>
                </a:ext>
              </a:extLst>
            </p:cNvPr>
            <p:cNvSpPr/>
            <p:nvPr/>
          </p:nvSpPr>
          <p:spPr>
            <a:xfrm flipH="1">
              <a:off x="4524375" y="1743556"/>
              <a:ext cx="1560739" cy="217390"/>
            </a:xfrm>
            <a:prstGeom prst="uturnArrow">
              <a:avLst>
                <a:gd name="adj1" fmla="val 13445"/>
                <a:gd name="adj2" fmla="val 25000"/>
                <a:gd name="adj3" fmla="val 29623"/>
                <a:gd name="adj4" fmla="val 37908"/>
                <a:gd name="adj5" fmla="val 10000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7599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1.11111E-6 L -0.16805 -1.11111E-6 " pathEditMode="relative" rAng="0" ptsTypes="AA">
                                      <p:cBhvr>
                                        <p:cTn id="16" dur="3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7" grpId="1"/>
      <p:bldP spid="8" grpId="0"/>
      <p:bldP spid="9" grpId="0"/>
      <p:bldP spid="10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Wingdings"/>
              </a:rPr>
              <a:t>…….  :(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Integer Overflow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109579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Breaking the wall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2"/>
            <a:ext cx="8991600" cy="475552"/>
          </a:xfrm>
        </p:spPr>
        <p:txBody>
          <a:bodyPr/>
          <a:lstStyle/>
          <a:p>
            <a:r>
              <a:rPr lang="en-US" dirty="0"/>
              <a:t>we saw something weird when we looked at the number circles.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4</a:t>
            </a:fld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228600" y="1028700"/>
            <a:ext cx="3073188" cy="3376643"/>
            <a:chOff x="442188" y="1498812"/>
            <a:chExt cx="3073188" cy="3376643"/>
          </a:xfrm>
        </p:grpSpPr>
        <p:grpSp>
          <p:nvGrpSpPr>
            <p:cNvPr id="48" name="Group 47"/>
            <p:cNvGrpSpPr/>
            <p:nvPr/>
          </p:nvGrpSpPr>
          <p:grpSpPr>
            <a:xfrm>
              <a:off x="442188" y="1498812"/>
              <a:ext cx="3073188" cy="3376643"/>
              <a:chOff x="531123" y="1426189"/>
              <a:chExt cx="3073188" cy="3376643"/>
            </a:xfrm>
          </p:grpSpPr>
          <p:grpSp>
            <p:nvGrpSpPr>
              <p:cNvPr id="49" name="Group 48"/>
              <p:cNvGrpSpPr/>
              <p:nvPr/>
            </p:nvGrpSpPr>
            <p:grpSpPr>
              <a:xfrm>
                <a:off x="557403" y="1841268"/>
                <a:ext cx="3020628" cy="2961564"/>
                <a:chOff x="583683" y="1841268"/>
                <a:chExt cx="3020628" cy="2961564"/>
              </a:xfrm>
            </p:grpSpPr>
            <p:sp>
              <p:nvSpPr>
                <p:cNvPr id="51" name="Oval 50"/>
                <p:cNvSpPr/>
                <p:nvPr/>
              </p:nvSpPr>
              <p:spPr>
                <a:xfrm>
                  <a:off x="1062567" y="2225384"/>
                  <a:ext cx="2133600" cy="212776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2" name="TextBox 51"/>
                <p:cNvSpPr txBox="1"/>
                <p:nvPr/>
              </p:nvSpPr>
              <p:spPr>
                <a:xfrm>
                  <a:off x="1948869" y="1841268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0</a:t>
                  </a: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2438400" y="1896301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</a:t>
                  </a:r>
                </a:p>
              </p:txBody>
            </p:sp>
            <p:sp>
              <p:nvSpPr>
                <p:cNvPr id="54" name="TextBox 53"/>
                <p:cNvSpPr txBox="1"/>
                <p:nvPr/>
              </p:nvSpPr>
              <p:spPr>
                <a:xfrm>
                  <a:off x="2895600" y="2212568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2</a:t>
                  </a:r>
                </a:p>
              </p:txBody>
            </p:sp>
            <p:sp>
              <p:nvSpPr>
                <p:cNvPr id="55" name="TextBox 54"/>
                <p:cNvSpPr txBox="1"/>
                <p:nvPr/>
              </p:nvSpPr>
              <p:spPr>
                <a:xfrm>
                  <a:off x="3160183" y="2607733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3</a:t>
                  </a:r>
                </a:p>
              </p:txBody>
            </p:sp>
            <p:sp>
              <p:nvSpPr>
                <p:cNvPr id="56" name="TextBox 55"/>
                <p:cNvSpPr txBox="1"/>
                <p:nvPr/>
              </p:nvSpPr>
              <p:spPr>
                <a:xfrm>
                  <a:off x="3243315" y="309163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4</a:t>
                  </a: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3139017" y="3553301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5</a:t>
                  </a: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2871735" y="394846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6</a:t>
                  </a: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2463591" y="427559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7</a:t>
                  </a: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1975595" y="4341167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8</a:t>
                  </a:r>
                </a:p>
              </p:txBody>
            </p:sp>
            <p:sp>
              <p:nvSpPr>
                <p:cNvPr id="61" name="TextBox 60"/>
                <p:cNvSpPr txBox="1"/>
                <p:nvPr/>
              </p:nvSpPr>
              <p:spPr>
                <a:xfrm>
                  <a:off x="1496490" y="4219399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9</a:t>
                  </a: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950022" y="3979332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10</a:t>
                  </a:r>
                </a:p>
              </p:txBody>
            </p:sp>
            <p:sp>
              <p:nvSpPr>
                <p:cNvPr id="63" name="TextBox 62"/>
                <p:cNvSpPr txBox="1"/>
                <p:nvPr/>
              </p:nvSpPr>
              <p:spPr>
                <a:xfrm>
                  <a:off x="665805" y="351766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11</a:t>
                  </a:r>
                </a:p>
              </p:txBody>
            </p:sp>
            <p:sp>
              <p:nvSpPr>
                <p:cNvPr id="64" name="TextBox 63"/>
                <p:cNvSpPr txBox="1"/>
                <p:nvPr/>
              </p:nvSpPr>
              <p:spPr>
                <a:xfrm>
                  <a:off x="583683" y="3065748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12</a:t>
                  </a:r>
                </a:p>
              </p:txBody>
            </p:sp>
            <p:sp>
              <p:nvSpPr>
                <p:cNvPr id="65" name="TextBox 64"/>
                <p:cNvSpPr txBox="1"/>
                <p:nvPr/>
              </p:nvSpPr>
              <p:spPr>
                <a:xfrm>
                  <a:off x="665804" y="259433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13</a:t>
                  </a:r>
                </a:p>
              </p:txBody>
            </p:sp>
            <p:sp>
              <p:nvSpPr>
                <p:cNvPr id="66" name="TextBox 65"/>
                <p:cNvSpPr txBox="1"/>
                <p:nvPr/>
              </p:nvSpPr>
              <p:spPr>
                <a:xfrm>
                  <a:off x="935464" y="2176102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14</a:t>
                  </a:r>
                </a:p>
              </p:txBody>
            </p:sp>
            <p:sp>
              <p:nvSpPr>
                <p:cNvPr id="67" name="TextBox 66"/>
                <p:cNvSpPr txBox="1"/>
                <p:nvPr/>
              </p:nvSpPr>
              <p:spPr>
                <a:xfrm>
                  <a:off x="1404362" y="1906699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15</a:t>
                  </a:r>
                </a:p>
              </p:txBody>
            </p:sp>
          </p:grpSp>
          <p:sp>
            <p:nvSpPr>
              <p:cNvPr id="50" name="TextBox 49"/>
              <p:cNvSpPr txBox="1"/>
              <p:nvPr/>
            </p:nvSpPr>
            <p:spPr>
              <a:xfrm>
                <a:off x="531123" y="1426189"/>
                <a:ext cx="30731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/>
                  <a:t>unsigned numbers:</a:t>
                </a:r>
              </a:p>
            </p:txBody>
          </p:sp>
        </p:grpSp>
        <p:cxnSp>
          <p:nvCxnSpPr>
            <p:cNvPr id="89" name="Straight Connector 88"/>
            <p:cNvCxnSpPr/>
            <p:nvPr/>
          </p:nvCxnSpPr>
          <p:spPr>
            <a:xfrm>
              <a:off x="1815153" y="2318741"/>
              <a:ext cx="180498" cy="106790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2" name="Group 91"/>
          <p:cNvGrpSpPr/>
          <p:nvPr/>
        </p:nvGrpSpPr>
        <p:grpSpPr>
          <a:xfrm>
            <a:off x="3372528" y="1028700"/>
            <a:ext cx="3095822" cy="3377345"/>
            <a:chOff x="6005130" y="1431505"/>
            <a:chExt cx="3095822" cy="3377345"/>
          </a:xfrm>
        </p:grpSpPr>
        <p:grpSp>
          <p:nvGrpSpPr>
            <p:cNvPr id="68" name="Group 67"/>
            <p:cNvGrpSpPr/>
            <p:nvPr/>
          </p:nvGrpSpPr>
          <p:grpSpPr>
            <a:xfrm>
              <a:off x="6005130" y="1431505"/>
              <a:ext cx="3095822" cy="3377345"/>
              <a:chOff x="4664444" y="1425905"/>
              <a:chExt cx="3095822" cy="3377345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4664444" y="1824871"/>
                <a:ext cx="3095822" cy="2978379"/>
                <a:chOff x="508489" y="1824453"/>
                <a:chExt cx="3095822" cy="2978379"/>
              </a:xfrm>
            </p:grpSpPr>
            <p:sp>
              <p:nvSpPr>
                <p:cNvPr id="71" name="Pie 70"/>
                <p:cNvSpPr/>
                <p:nvPr/>
              </p:nvSpPr>
              <p:spPr>
                <a:xfrm>
                  <a:off x="1068007" y="2234271"/>
                  <a:ext cx="2133600" cy="2127761"/>
                </a:xfrm>
                <a:prstGeom prst="pie">
                  <a:avLst>
                    <a:gd name="adj1" fmla="val 4557826"/>
                    <a:gd name="adj2" fmla="val 15388099"/>
                  </a:avLst>
                </a:prstGeom>
                <a:solidFill>
                  <a:srgbClr val="FF9FA0"/>
                </a:solidFill>
                <a:ln w="3810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/>
                <p:cNvSpPr/>
                <p:nvPr/>
              </p:nvSpPr>
              <p:spPr>
                <a:xfrm>
                  <a:off x="1062567" y="2225384"/>
                  <a:ext cx="2133600" cy="2127761"/>
                </a:xfrm>
                <a:prstGeom prst="ellipse">
                  <a:avLst/>
                </a:prstGeom>
                <a:noFill/>
                <a:ln w="381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1950664" y="1824453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0</a:t>
                  </a:r>
                </a:p>
              </p:txBody>
            </p:sp>
            <p:sp>
              <p:nvSpPr>
                <p:cNvPr id="74" name="TextBox 73"/>
                <p:cNvSpPr txBox="1"/>
                <p:nvPr/>
              </p:nvSpPr>
              <p:spPr>
                <a:xfrm>
                  <a:off x="2438400" y="1896301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1</a:t>
                  </a:r>
                </a:p>
              </p:txBody>
            </p:sp>
            <p:sp>
              <p:nvSpPr>
                <p:cNvPr id="75" name="TextBox 74"/>
                <p:cNvSpPr txBox="1"/>
                <p:nvPr/>
              </p:nvSpPr>
              <p:spPr>
                <a:xfrm>
                  <a:off x="2895600" y="2212568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2</a:t>
                  </a:r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3160183" y="2607733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3</a:t>
                  </a: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3243315" y="309163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4</a:t>
                  </a: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3139017" y="3553301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5</a:t>
                  </a: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2871735" y="394846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6</a:t>
                  </a: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2463591" y="4275596"/>
                  <a:ext cx="36099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latin typeface="Consolas" charset="0"/>
                      <a:ea typeface="Consolas" charset="0"/>
                      <a:cs typeface="Consolas" charset="0"/>
                    </a:rPr>
                    <a:t>7</a:t>
                  </a:r>
                </a:p>
              </p:txBody>
            </p:sp>
            <p:sp>
              <p:nvSpPr>
                <p:cNvPr id="81" name="TextBox 80"/>
                <p:cNvSpPr txBox="1"/>
                <p:nvPr/>
              </p:nvSpPr>
              <p:spPr>
                <a:xfrm>
                  <a:off x="1893842" y="434116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-8</a:t>
                  </a:r>
                </a:p>
              </p:txBody>
            </p:sp>
            <p:sp>
              <p:nvSpPr>
                <p:cNvPr id="82" name="TextBox 81"/>
                <p:cNvSpPr txBox="1"/>
                <p:nvPr/>
              </p:nvSpPr>
              <p:spPr>
                <a:xfrm>
                  <a:off x="1358636" y="427517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-7</a:t>
                  </a:r>
                </a:p>
              </p:txBody>
            </p:sp>
            <p:sp>
              <p:nvSpPr>
                <p:cNvPr id="83" name="TextBox 82"/>
                <p:cNvSpPr txBox="1"/>
                <p:nvPr/>
              </p:nvSpPr>
              <p:spPr>
                <a:xfrm>
                  <a:off x="874828" y="3979332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-6</a:t>
                  </a:r>
                </a:p>
              </p:txBody>
            </p:sp>
            <p:sp>
              <p:nvSpPr>
                <p:cNvPr id="84" name="TextBox 83"/>
                <p:cNvSpPr txBox="1"/>
                <p:nvPr/>
              </p:nvSpPr>
              <p:spPr>
                <a:xfrm>
                  <a:off x="590611" y="351766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-5</a:t>
                  </a:r>
                </a:p>
              </p:txBody>
            </p:sp>
            <p:sp>
              <p:nvSpPr>
                <p:cNvPr id="85" name="TextBox 84"/>
                <p:cNvSpPr txBox="1"/>
                <p:nvPr/>
              </p:nvSpPr>
              <p:spPr>
                <a:xfrm>
                  <a:off x="508489" y="3065748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-4</a:t>
                  </a:r>
                </a:p>
              </p:txBody>
            </p:sp>
            <p:sp>
              <p:nvSpPr>
                <p:cNvPr id="86" name="TextBox 85"/>
                <p:cNvSpPr txBox="1"/>
                <p:nvPr/>
              </p:nvSpPr>
              <p:spPr>
                <a:xfrm>
                  <a:off x="590610" y="2594337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-3</a:t>
                  </a: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860270" y="2176102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-2</a:t>
                  </a:r>
                </a:p>
              </p:txBody>
            </p:sp>
            <p:sp>
              <p:nvSpPr>
                <p:cNvPr id="88" name="TextBox 87"/>
                <p:cNvSpPr txBox="1"/>
                <p:nvPr/>
              </p:nvSpPr>
              <p:spPr>
                <a:xfrm>
                  <a:off x="1404362" y="1906699"/>
                  <a:ext cx="524503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b="1" dirty="0">
                      <a:solidFill>
                        <a:srgbClr val="FF0000"/>
                      </a:solidFill>
                      <a:latin typeface="Consolas" charset="0"/>
                      <a:ea typeface="Consolas" charset="0"/>
                      <a:cs typeface="Consolas" charset="0"/>
                    </a:rPr>
                    <a:t>-1</a:t>
                  </a:r>
                </a:p>
              </p:txBody>
            </p:sp>
          </p:grpSp>
          <p:sp>
            <p:nvSpPr>
              <p:cNvPr id="70" name="TextBox 69"/>
              <p:cNvSpPr txBox="1"/>
              <p:nvPr/>
            </p:nvSpPr>
            <p:spPr>
              <a:xfrm>
                <a:off x="4664444" y="1425905"/>
                <a:ext cx="3073188" cy="430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200" dirty="0"/>
                  <a:t>signed numbers:</a:t>
                </a:r>
              </a:p>
            </p:txBody>
          </p:sp>
        </p:grpSp>
        <p:cxnSp>
          <p:nvCxnSpPr>
            <p:cNvPr id="91" name="Straight Connector 90"/>
            <p:cNvCxnSpPr/>
            <p:nvPr/>
          </p:nvCxnSpPr>
          <p:spPr>
            <a:xfrm>
              <a:off x="7626008" y="3288745"/>
              <a:ext cx="240377" cy="1040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3" name="Arc 92"/>
          <p:cNvSpPr/>
          <p:nvPr/>
        </p:nvSpPr>
        <p:spPr>
          <a:xfrm>
            <a:off x="827559" y="1936273"/>
            <a:ext cx="1920240" cy="1920240"/>
          </a:xfrm>
          <a:prstGeom prst="arc">
            <a:avLst>
              <a:gd name="adj1" fmla="val 13659479"/>
              <a:gd name="adj2" fmla="val 20380612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Arc 93"/>
          <p:cNvSpPr/>
          <p:nvPr/>
        </p:nvSpPr>
        <p:spPr>
          <a:xfrm>
            <a:off x="4027827" y="1936273"/>
            <a:ext cx="1920240" cy="1920240"/>
          </a:xfrm>
          <a:prstGeom prst="arc">
            <a:avLst>
              <a:gd name="adj1" fmla="val 2578906"/>
              <a:gd name="adj2" fmla="val 6985511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363425" y="4492508"/>
            <a:ext cx="26567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</a:t>
            </a:r>
            <a:r>
              <a:rPr lang="en-US" sz="2200"/>
              <a:t>is 14 </a:t>
            </a:r>
            <a:r>
              <a:rPr lang="en-US" sz="2200" dirty="0"/>
              <a:t>+ 5?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631075" y="4492508"/>
            <a:ext cx="265677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</a:t>
            </a:r>
            <a:r>
              <a:rPr lang="en-US" sz="2200"/>
              <a:t>is 6 + 3?</a:t>
            </a:r>
            <a:endParaRPr lang="en-US" sz="2200" dirty="0"/>
          </a:p>
        </p:txBody>
      </p:sp>
      <p:sp>
        <p:nvSpPr>
          <p:cNvPr id="97" name="TextBox 96"/>
          <p:cNvSpPr txBox="1"/>
          <p:nvPr/>
        </p:nvSpPr>
        <p:spPr>
          <a:xfrm>
            <a:off x="6569741" y="964524"/>
            <a:ext cx="25161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when we cross these lines ("go off the end of the number line")</a:t>
            </a:r>
            <a:r>
              <a:rPr lang="mr-IN" sz="2200" dirty="0"/>
              <a:t>…</a:t>
            </a:r>
            <a:endParaRPr lang="en-US" sz="2200" dirty="0"/>
          </a:p>
        </p:txBody>
      </p:sp>
      <p:sp>
        <p:nvSpPr>
          <p:cNvPr id="98" name="TextBox 97"/>
          <p:cNvSpPr txBox="1"/>
          <p:nvPr/>
        </p:nvSpPr>
        <p:spPr>
          <a:xfrm>
            <a:off x="6569738" y="2442981"/>
            <a:ext cx="251616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we get a number </a:t>
            </a:r>
            <a:r>
              <a:rPr lang="en-US" sz="2200" b="1" dirty="0"/>
              <a:t>too big to be represented…</a:t>
            </a:r>
            <a:endParaRPr lang="en-US" sz="2200" dirty="0"/>
          </a:p>
        </p:txBody>
      </p:sp>
      <p:sp>
        <p:nvSpPr>
          <p:cNvPr id="99" name="TextBox 98"/>
          <p:cNvSpPr txBox="1"/>
          <p:nvPr/>
        </p:nvSpPr>
        <p:spPr>
          <a:xfrm>
            <a:off x="6569738" y="3541226"/>
            <a:ext cx="25161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and it gets </a:t>
            </a:r>
            <a:r>
              <a:rPr lang="en-US" sz="2200" b="1" dirty="0"/>
              <a:t>wrapped around.</a:t>
            </a:r>
            <a:endParaRPr lang="en-US" sz="2200" dirty="0"/>
          </a:p>
        </p:txBody>
      </p:sp>
      <p:sp>
        <p:nvSpPr>
          <p:cNvPr id="100" name="TextBox 99"/>
          <p:cNvSpPr txBox="1"/>
          <p:nvPr/>
        </p:nvSpPr>
        <p:spPr>
          <a:xfrm>
            <a:off x="6569738" y="4405343"/>
            <a:ext cx="251616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this is </a:t>
            </a:r>
            <a:r>
              <a:rPr lang="en-US" sz="2200" b="1" dirty="0">
                <a:solidFill>
                  <a:srgbClr val="FF0000"/>
                </a:solidFill>
              </a:rPr>
              <a:t>overflow.</a:t>
            </a:r>
            <a:endParaRPr lang="en-US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30638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" grpId="0" animBg="1"/>
      <p:bldP spid="94" grpId="0" animBg="1"/>
      <p:bldP spid="95" grpId="0"/>
      <p:bldP spid="96" grpId="0"/>
      <p:bldP spid="97" grpId="0"/>
      <p:bldP spid="98" grpId="0"/>
      <p:bldP spid="99" grpId="0"/>
      <p:bldP spid="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many bits?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6248400" cy="4801659"/>
          </a:xfrm>
        </p:spPr>
        <p:txBody>
          <a:bodyPr/>
          <a:lstStyle/>
          <a:p>
            <a:r>
              <a:rPr lang="en-US" dirty="0"/>
              <a:t>if you add two 2-digit decimal numbers, what's the </a:t>
            </a:r>
            <a:r>
              <a:rPr lang="en-US" b="1" dirty="0"/>
              <a:t>largest number </a:t>
            </a:r>
            <a:r>
              <a:rPr lang="en-US" dirty="0"/>
              <a:t>you can get?</a:t>
            </a:r>
          </a:p>
          <a:p>
            <a:r>
              <a:rPr lang="en-US" dirty="0"/>
              <a:t>what about two 4-digit decimal numbers?</a:t>
            </a:r>
          </a:p>
          <a:p>
            <a:r>
              <a:rPr lang="en-US" dirty="0"/>
              <a:t>what about two 4-</a:t>
            </a:r>
            <a:r>
              <a:rPr lang="en-US" i="1" dirty="0"/>
              <a:t>bit</a:t>
            </a:r>
            <a:r>
              <a:rPr lang="en-US" dirty="0"/>
              <a:t> numbers?</a:t>
            </a:r>
          </a:p>
          <a:p>
            <a:r>
              <a:rPr lang="en-US" dirty="0"/>
              <a:t>what's the pattern of the </a:t>
            </a:r>
            <a:r>
              <a:rPr lang="en-US" b="1" dirty="0"/>
              <a:t>number of digits?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if you </a:t>
            </a:r>
            <a:r>
              <a:rPr lang="en-US" b="1" dirty="0">
                <a:solidFill>
                  <a:srgbClr val="FF0000"/>
                </a:solidFill>
              </a:rPr>
              <a:t>add</a:t>
            </a:r>
            <a:r>
              <a:rPr lang="en-US" dirty="0">
                <a:solidFill>
                  <a:srgbClr val="FF0000"/>
                </a:solidFill>
              </a:rPr>
              <a:t> two </a:t>
            </a:r>
            <a:r>
              <a:rPr lang="en-US" i="1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0000"/>
                </a:solidFill>
              </a:rPr>
              <a:t>-digit numbers</a:t>
            </a:r>
            <a:r>
              <a:rPr lang="en-US" i="1" dirty="0">
                <a:solidFill>
                  <a:srgbClr val="FF0000"/>
                </a:solidFill>
              </a:rPr>
              <a:t> in any base</a:t>
            </a:r>
            <a:r>
              <a:rPr lang="mr-IN" dirty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the result will have </a:t>
            </a:r>
            <a:r>
              <a:rPr lang="en-US" b="1" dirty="0">
                <a:solidFill>
                  <a:srgbClr val="FF0000"/>
                </a:solidFill>
              </a:rPr>
              <a:t>at most </a:t>
            </a:r>
            <a:r>
              <a:rPr lang="en-US" b="1" i="1" dirty="0">
                <a:solidFill>
                  <a:srgbClr val="FF0000"/>
                </a:solidFill>
              </a:rPr>
              <a:t>n</a:t>
            </a:r>
            <a:r>
              <a:rPr lang="en-US" b="1" dirty="0">
                <a:solidFill>
                  <a:srgbClr val="FF0000"/>
                </a:solidFill>
              </a:rPr>
              <a:t> + 1 digits</a:t>
            </a:r>
          </a:p>
          <a:p>
            <a:r>
              <a:rPr lang="en-US" dirty="0"/>
              <a:t>that means if we add two </a:t>
            </a:r>
            <a:r>
              <a:rPr lang="en-US" b="1" dirty="0"/>
              <a:t>32-bit </a:t>
            </a:r>
            <a:r>
              <a:rPr lang="en-US" dirty="0"/>
              <a:t>numbers</a:t>
            </a:r>
            <a:r>
              <a:rPr lang="mr-IN" dirty="0"/>
              <a:t>…</a:t>
            </a:r>
            <a:endParaRPr lang="en-US" dirty="0"/>
          </a:p>
          <a:p>
            <a:pPr lvl="1"/>
            <a:r>
              <a:rPr lang="mr-IN" dirty="0"/>
              <a:t>…</a:t>
            </a:r>
            <a:r>
              <a:rPr lang="en-US" dirty="0"/>
              <a:t>we might get a </a:t>
            </a:r>
            <a:r>
              <a:rPr lang="en-US" b="1" dirty="0"/>
              <a:t>33-bit </a:t>
            </a:r>
            <a:r>
              <a:rPr lang="en-US" dirty="0"/>
              <a:t>result that will not fit back into our 32-bit registers!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4600" y="419100"/>
            <a:ext cx="9470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99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+99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198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71658" y="419100"/>
            <a:ext cx="1763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9999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+9999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19998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98128" y="2143793"/>
            <a:ext cx="17634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1111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+1111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11110</a:t>
            </a:r>
          </a:p>
        </p:txBody>
      </p:sp>
    </p:spTree>
    <p:extLst>
      <p:ext uri="{BB962C8B-B14F-4D97-AF65-F5344CB8AC3E}">
        <p14:creationId xmlns:p14="http://schemas.microsoft.com/office/powerpoint/2010/main" val="15463139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overflow: unsigned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the simplest case.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1371601" y="1355240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0111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+1100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638301" y="2452718"/>
            <a:ext cx="1257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0011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09701" y="1181100"/>
            <a:ext cx="1104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latin typeface="Consolas" charset="0"/>
                <a:ea typeface="Consolas" charset="0"/>
                <a:cs typeface="Consolas" charset="0"/>
              </a:rPr>
              <a:t>1 1 0 0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2895601" y="1355240"/>
            <a:ext cx="16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 7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+12</a:t>
            </a: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 3??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71601" y="2461306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9FA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114800" y="1456996"/>
            <a:ext cx="457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this is because the result is </a:t>
            </a:r>
            <a:r>
              <a:rPr lang="en-US" sz="2200" i="1" dirty="0"/>
              <a:t>really</a:t>
            </a:r>
            <a:r>
              <a:rPr lang="en-US" sz="2200" dirty="0"/>
              <a:t> </a:t>
            </a:r>
            <a:r>
              <a:rPr lang="en-US" sz="2200" b="1" dirty="0">
                <a:latin typeface="Consolas" charset="0"/>
                <a:ea typeface="Consolas" charset="0"/>
                <a:cs typeface="Consolas" charset="0"/>
              </a:rPr>
              <a:t>10011</a:t>
            </a:r>
            <a:r>
              <a:rPr lang="en-US" sz="2200" dirty="0"/>
              <a:t>, but it was truncated to 4 bits, so it wrapped around. 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576634" y="3249070"/>
            <a:ext cx="50882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in unsigned addition,</a:t>
            </a:r>
            <a:r>
              <a:rPr lang="en-US" sz="2200" b="1" dirty="0">
                <a:solidFill>
                  <a:srgbClr val="FF0000"/>
                </a:solidFill>
              </a:rPr>
              <a:t> if the MSB has a carry out of 1, </a:t>
            </a:r>
            <a:r>
              <a:rPr lang="en-US" sz="2200" dirty="0">
                <a:solidFill>
                  <a:srgbClr val="FF0000"/>
                </a:solidFill>
              </a:rPr>
              <a:t>an overflow happened.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759FEA-87E1-C046-9543-291E5FC847B6}"/>
              </a:ext>
            </a:extLst>
          </p:cNvPr>
          <p:cNvSpPr/>
          <p:nvPr/>
        </p:nvSpPr>
        <p:spPr>
          <a:xfrm>
            <a:off x="1371601" y="1160810"/>
            <a:ext cx="342900" cy="3693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E60B443-653B-8A4B-BF7A-6228B27B6F60}"/>
              </a:ext>
            </a:extLst>
          </p:cNvPr>
          <p:cNvSpPr txBox="1"/>
          <p:nvPr/>
        </p:nvSpPr>
        <p:spPr>
          <a:xfrm>
            <a:off x="3352800" y="4359760"/>
            <a:ext cx="4114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this rule doesn't work for signed addition…</a:t>
            </a:r>
          </a:p>
        </p:txBody>
      </p:sp>
    </p:spTree>
    <p:extLst>
      <p:ext uri="{BB962C8B-B14F-4D97-AF65-F5344CB8AC3E}">
        <p14:creationId xmlns:p14="http://schemas.microsoft.com/office/powerpoint/2010/main" val="11017270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7" grpId="0"/>
      <p:bldP spid="38" grpId="0"/>
      <p:bldP spid="40" grpId="0"/>
      <p:bldP spid="42" grpId="0"/>
      <p:bldP spid="44" grpId="0"/>
      <p:bldP spid="46" grpId="0"/>
      <p:bldP spid="14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overflow: signed addition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533399"/>
          </a:xfrm>
        </p:spPr>
        <p:txBody>
          <a:bodyPr/>
          <a:lstStyle/>
          <a:p>
            <a:r>
              <a:rPr lang="en-US" dirty="0"/>
              <a:t>this one's more subtle.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7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76200" y="1100926"/>
            <a:ext cx="3095822" cy="2978379"/>
            <a:chOff x="6005130" y="1830471"/>
            <a:chExt cx="3095822" cy="2978379"/>
          </a:xfrm>
        </p:grpSpPr>
        <p:grpSp>
          <p:nvGrpSpPr>
            <p:cNvPr id="19" name="Group 18"/>
            <p:cNvGrpSpPr/>
            <p:nvPr/>
          </p:nvGrpSpPr>
          <p:grpSpPr>
            <a:xfrm>
              <a:off x="6005130" y="1830471"/>
              <a:ext cx="3095822" cy="2978379"/>
              <a:chOff x="508489" y="1824453"/>
              <a:chExt cx="3095822" cy="2978379"/>
            </a:xfrm>
          </p:grpSpPr>
          <p:sp>
            <p:nvSpPr>
              <p:cNvPr id="21" name="Pie 20"/>
              <p:cNvSpPr/>
              <p:nvPr/>
            </p:nvSpPr>
            <p:spPr>
              <a:xfrm>
                <a:off x="1068007" y="2234271"/>
                <a:ext cx="2133600" cy="2127761"/>
              </a:xfrm>
              <a:prstGeom prst="pie">
                <a:avLst>
                  <a:gd name="adj1" fmla="val 4557826"/>
                  <a:gd name="adj2" fmla="val 15388099"/>
                </a:avLst>
              </a:prstGeom>
              <a:solidFill>
                <a:srgbClr val="FF9F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062567" y="2225384"/>
                <a:ext cx="2133600" cy="212776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1950664" y="1824453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0</a:t>
                </a: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2438400" y="1896301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1</a:t>
                </a: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2895600" y="2212568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2</a:t>
                </a:r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3160183" y="2607733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3</a:t>
                </a: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3243315" y="309163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4</a:t>
                </a:r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3139017" y="3553301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5</a:t>
                </a:r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2871735" y="394846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6</a:t>
                </a: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2463591" y="427559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7</a:t>
                </a:r>
              </a:p>
            </p:txBody>
          </p:sp>
          <p:sp>
            <p:nvSpPr>
              <p:cNvPr id="31" name="TextBox 30"/>
              <p:cNvSpPr txBox="1"/>
              <p:nvPr/>
            </p:nvSpPr>
            <p:spPr>
              <a:xfrm>
                <a:off x="1893842" y="434116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-8</a:t>
                </a: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1358636" y="427517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-7</a:t>
                </a: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874828" y="3979332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-6</a:t>
                </a:r>
              </a:p>
            </p:txBody>
          </p:sp>
          <p:sp>
            <p:nvSpPr>
              <p:cNvPr id="35" name="TextBox 34"/>
              <p:cNvSpPr txBox="1"/>
              <p:nvPr/>
            </p:nvSpPr>
            <p:spPr>
              <a:xfrm>
                <a:off x="590611" y="351766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-5</a:t>
                </a: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508489" y="3065748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-4</a:t>
                </a:r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590610" y="259433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-3</a:t>
                </a: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860270" y="2176102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-2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1404362" y="1906699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-1</a:t>
                </a:r>
              </a:p>
            </p:txBody>
          </p:sp>
        </p:grpSp>
        <p:cxnSp>
          <p:nvCxnSpPr>
            <p:cNvPr id="18" name="Straight Connector 17"/>
            <p:cNvCxnSpPr/>
            <p:nvPr/>
          </p:nvCxnSpPr>
          <p:spPr>
            <a:xfrm>
              <a:off x="7626008" y="3288745"/>
              <a:ext cx="240377" cy="1040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Arc 48"/>
          <p:cNvSpPr/>
          <p:nvPr/>
        </p:nvSpPr>
        <p:spPr>
          <a:xfrm>
            <a:off x="743315" y="1612977"/>
            <a:ext cx="1920240" cy="1920240"/>
          </a:xfrm>
          <a:prstGeom prst="arc">
            <a:avLst>
              <a:gd name="adj1" fmla="val 2315081"/>
              <a:gd name="adj2" fmla="val 6930099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Arc 49"/>
          <p:cNvSpPr/>
          <p:nvPr/>
        </p:nvSpPr>
        <p:spPr>
          <a:xfrm>
            <a:off x="776780" y="1571478"/>
            <a:ext cx="1828800" cy="1828800"/>
          </a:xfrm>
          <a:prstGeom prst="arc">
            <a:avLst>
              <a:gd name="adj1" fmla="val 2315081"/>
              <a:gd name="adj2" fmla="val 6864638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6025510" y="1262995"/>
            <a:ext cx="3095822" cy="2978379"/>
            <a:chOff x="6005130" y="1830471"/>
            <a:chExt cx="3095822" cy="2978379"/>
          </a:xfrm>
        </p:grpSpPr>
        <p:grpSp>
          <p:nvGrpSpPr>
            <p:cNvPr id="52" name="Group 51"/>
            <p:cNvGrpSpPr/>
            <p:nvPr/>
          </p:nvGrpSpPr>
          <p:grpSpPr>
            <a:xfrm>
              <a:off x="6005130" y="1830471"/>
              <a:ext cx="3095822" cy="2978379"/>
              <a:chOff x="508489" y="1824453"/>
              <a:chExt cx="3095822" cy="2978379"/>
            </a:xfrm>
          </p:grpSpPr>
          <p:sp>
            <p:nvSpPr>
              <p:cNvPr id="54" name="Pie 53"/>
              <p:cNvSpPr/>
              <p:nvPr/>
            </p:nvSpPr>
            <p:spPr>
              <a:xfrm>
                <a:off x="1068007" y="2234271"/>
                <a:ext cx="2133600" cy="2127761"/>
              </a:xfrm>
              <a:prstGeom prst="pie">
                <a:avLst>
                  <a:gd name="adj1" fmla="val 4557826"/>
                  <a:gd name="adj2" fmla="val 15388099"/>
                </a:avLst>
              </a:prstGeom>
              <a:solidFill>
                <a:srgbClr val="FF9FA0"/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5" name="Oval 54"/>
              <p:cNvSpPr/>
              <p:nvPr/>
            </p:nvSpPr>
            <p:spPr>
              <a:xfrm>
                <a:off x="1062567" y="2225384"/>
                <a:ext cx="2133600" cy="2127761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950664" y="1824453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0</a:t>
                </a: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2438400" y="1896301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1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2895600" y="2212568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2</a:t>
                </a: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160183" y="2607733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3</a:t>
                </a: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3243315" y="309163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4</a:t>
                </a: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3139017" y="3553301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5</a:t>
                </a: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2871735" y="394846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6</a:t>
                </a:r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2463591" y="4275596"/>
                <a:ext cx="3609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latin typeface="Consolas" charset="0"/>
                    <a:ea typeface="Consolas" charset="0"/>
                    <a:cs typeface="Consolas" charset="0"/>
                  </a:rPr>
                  <a:t>7</a:t>
                </a:r>
              </a:p>
            </p:txBody>
          </p:sp>
          <p:sp>
            <p:nvSpPr>
              <p:cNvPr id="64" name="TextBox 63"/>
              <p:cNvSpPr txBox="1"/>
              <p:nvPr/>
            </p:nvSpPr>
            <p:spPr>
              <a:xfrm>
                <a:off x="1893842" y="434116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-8</a:t>
                </a: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1358636" y="427517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-7</a:t>
                </a: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874828" y="3979332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-6</a:t>
                </a: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590611" y="351766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-5</a:t>
                </a: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508489" y="3065748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-4</a:t>
                </a:r>
              </a:p>
            </p:txBody>
          </p:sp>
          <p:sp>
            <p:nvSpPr>
              <p:cNvPr id="69" name="TextBox 68"/>
              <p:cNvSpPr txBox="1"/>
              <p:nvPr/>
            </p:nvSpPr>
            <p:spPr>
              <a:xfrm>
                <a:off x="590610" y="2594337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-3</a:t>
                </a:r>
              </a:p>
            </p:txBody>
          </p:sp>
          <p:sp>
            <p:nvSpPr>
              <p:cNvPr id="70" name="TextBox 69"/>
              <p:cNvSpPr txBox="1"/>
              <p:nvPr/>
            </p:nvSpPr>
            <p:spPr>
              <a:xfrm>
                <a:off x="860270" y="2176102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-2</a:t>
                </a: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1404362" y="1906699"/>
                <a:ext cx="5245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b="1" dirty="0">
                    <a:solidFill>
                      <a:srgbClr val="FF0000"/>
                    </a:solidFill>
                    <a:latin typeface="Consolas" charset="0"/>
                    <a:ea typeface="Consolas" charset="0"/>
                    <a:cs typeface="Consolas" charset="0"/>
                  </a:rPr>
                  <a:t>-1</a:t>
                </a:r>
              </a:p>
            </p:txBody>
          </p:sp>
        </p:grpSp>
        <p:cxnSp>
          <p:nvCxnSpPr>
            <p:cNvPr id="53" name="Straight Connector 52"/>
            <p:cNvCxnSpPr/>
            <p:nvPr/>
          </p:nvCxnSpPr>
          <p:spPr>
            <a:xfrm>
              <a:off x="7626008" y="3288745"/>
              <a:ext cx="240377" cy="104000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2" name="Arc 71"/>
          <p:cNvSpPr/>
          <p:nvPr/>
        </p:nvSpPr>
        <p:spPr>
          <a:xfrm>
            <a:off x="6692625" y="1775046"/>
            <a:ext cx="1920240" cy="1920240"/>
          </a:xfrm>
          <a:prstGeom prst="arc">
            <a:avLst>
              <a:gd name="adj1" fmla="val 14654800"/>
              <a:gd name="adj2" fmla="val 6966882"/>
            </a:avLst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2677018" y="952500"/>
            <a:ext cx="30116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what are the two ways to cross the line?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3149919" y="1785671"/>
            <a:ext cx="29627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1. </a:t>
            </a:r>
            <a:r>
              <a:rPr lang="en-US" sz="2200" dirty="0"/>
              <a:t>add two positives, get a negative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3148613" y="2518672"/>
            <a:ext cx="28618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2.</a:t>
            </a:r>
            <a:r>
              <a:rPr lang="en-US" sz="2200" dirty="0"/>
              <a:t> add two negatives, get a positive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2056746" y="3366989"/>
            <a:ext cx="374334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200" dirty="0"/>
              <a:t>if we add numbers of </a:t>
            </a:r>
            <a:r>
              <a:rPr lang="en-US" sz="2200" i="1" dirty="0"/>
              <a:t>opposite</a:t>
            </a:r>
            <a:r>
              <a:rPr lang="en-US" sz="2200" dirty="0"/>
              <a:t> signs, it's impossible to cross the line.</a:t>
            </a:r>
          </a:p>
        </p:txBody>
      </p:sp>
      <p:sp>
        <p:nvSpPr>
          <p:cNvPr id="81" name="Arc 80"/>
          <p:cNvSpPr/>
          <p:nvPr/>
        </p:nvSpPr>
        <p:spPr>
          <a:xfrm>
            <a:off x="743315" y="1588229"/>
            <a:ext cx="1920240" cy="1920240"/>
          </a:xfrm>
          <a:prstGeom prst="arc">
            <a:avLst>
              <a:gd name="adj1" fmla="val 13477010"/>
              <a:gd name="adj2" fmla="val 18909191"/>
            </a:avLst>
          </a:prstGeom>
          <a:ln w="38100">
            <a:solidFill>
              <a:schemeClr val="accent3">
                <a:lumMod val="75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Arc 81"/>
          <p:cNvSpPr/>
          <p:nvPr/>
        </p:nvSpPr>
        <p:spPr>
          <a:xfrm>
            <a:off x="785985" y="1717460"/>
            <a:ext cx="1828800" cy="1828800"/>
          </a:xfrm>
          <a:prstGeom prst="arc">
            <a:avLst>
              <a:gd name="adj1" fmla="val 13519992"/>
              <a:gd name="adj2" fmla="val 18561541"/>
            </a:avLst>
          </a:prstGeom>
          <a:ln w="38100">
            <a:solidFill>
              <a:schemeClr val="accent3">
                <a:lumMod val="75000"/>
              </a:schemeClr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extBox 83"/>
          <p:cNvSpPr txBox="1"/>
          <p:nvPr/>
        </p:nvSpPr>
        <p:spPr>
          <a:xfrm>
            <a:off x="6287761" y="813256"/>
            <a:ext cx="27036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is this possible?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6147559" y="4152437"/>
            <a:ext cx="30484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/>
              <a:t>no.</a:t>
            </a:r>
            <a:r>
              <a:rPr lang="en-US" sz="2200" b="1" dirty="0"/>
              <a:t> </a:t>
            </a:r>
            <a:r>
              <a:rPr lang="en-US" sz="2200" dirty="0"/>
              <a:t>the largest positive is 7; the furthest we could get is 6.</a:t>
            </a:r>
            <a:endParaRPr lang="en-US" sz="2200" i="1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6028267" y="576706"/>
            <a:ext cx="0" cy="48292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Multiply 7"/>
          <p:cNvSpPr/>
          <p:nvPr/>
        </p:nvSpPr>
        <p:spPr>
          <a:xfrm>
            <a:off x="5892043" y="1152135"/>
            <a:ext cx="3505200" cy="3204374"/>
          </a:xfrm>
          <a:prstGeom prst="mathMultiply">
            <a:avLst>
              <a:gd name="adj1" fmla="val 291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TextBox 86"/>
          <p:cNvSpPr txBox="1"/>
          <p:nvPr/>
        </p:nvSpPr>
        <p:spPr>
          <a:xfrm>
            <a:off x="12851" y="4454949"/>
            <a:ext cx="59969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in signed addition, overflow occurs if we add two numbers of the </a:t>
            </a:r>
            <a:r>
              <a:rPr lang="en-US" sz="2200" b="1" dirty="0">
                <a:solidFill>
                  <a:srgbClr val="FF0000"/>
                </a:solidFill>
              </a:rPr>
              <a:t>same sign </a:t>
            </a:r>
            <a:r>
              <a:rPr lang="en-US" sz="2200" dirty="0">
                <a:solidFill>
                  <a:srgbClr val="FF0000"/>
                </a:solidFill>
              </a:rPr>
              <a:t>and get the </a:t>
            </a:r>
            <a:r>
              <a:rPr lang="en-US" sz="2200" b="1" dirty="0">
                <a:solidFill>
                  <a:srgbClr val="FF0000"/>
                </a:solidFill>
              </a:rPr>
              <a:t>opposite sign.</a:t>
            </a:r>
          </a:p>
        </p:txBody>
      </p:sp>
    </p:spTree>
    <p:extLst>
      <p:ext uri="{BB962C8B-B14F-4D97-AF65-F5344CB8AC3E}">
        <p14:creationId xmlns:p14="http://schemas.microsoft.com/office/powerpoint/2010/main" val="8092456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0" grpId="0" animBg="1"/>
      <p:bldP spid="72" grpId="0" animBg="1"/>
      <p:bldP spid="75" grpId="0"/>
      <p:bldP spid="76" grpId="0"/>
      <p:bldP spid="77" grpId="0"/>
      <p:bldP spid="78" grpId="0"/>
      <p:bldP spid="81" grpId="0" animBg="1"/>
      <p:bldP spid="82" grpId="0" animBg="1"/>
      <p:bldP spid="84" grpId="0"/>
      <p:bldP spid="85" grpId="0"/>
      <p:bldP spid="8" grpId="0" animBg="1"/>
      <p:bldP spid="8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overflow: signed 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14399"/>
          </a:xfrm>
        </p:spPr>
        <p:txBody>
          <a:bodyPr/>
          <a:lstStyle/>
          <a:p>
            <a:r>
              <a:rPr lang="en-US" dirty="0"/>
              <a:t>signed subtraction is really signed </a:t>
            </a:r>
            <a:r>
              <a:rPr lang="en-US" i="1" dirty="0"/>
              <a:t>addition</a:t>
            </a:r>
            <a:r>
              <a:rPr lang="en-US" dirty="0"/>
              <a:t>, so the same rule applies.</a:t>
            </a:r>
          </a:p>
          <a:p>
            <a:pPr lvl="1"/>
            <a:r>
              <a:rPr lang="en-US" dirty="0"/>
              <a:t>you apply the rule </a:t>
            </a:r>
            <a:r>
              <a:rPr lang="en-US" b="1" i="1" dirty="0">
                <a:solidFill>
                  <a:srgbClr val="FF0000"/>
                </a:solidFill>
              </a:rPr>
              <a:t>after</a:t>
            </a:r>
            <a:r>
              <a:rPr lang="en-US" b="1" dirty="0">
                <a:solidFill>
                  <a:srgbClr val="FF0000"/>
                </a:solidFill>
              </a:rPr>
              <a:t> doing the negation, though.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1117600" y="2184827"/>
            <a:ext cx="2552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111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sz="3600" b="1" u="sng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100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1384300" y="328230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011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2527300" y="2184827"/>
            <a:ext cx="106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algn="r"/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+-4</a:t>
            </a:r>
          </a:p>
          <a:p>
            <a:pPr algn="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3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762000" y="1584027"/>
            <a:ext cx="332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7-4 = 7+(-4)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888999" y="3883104"/>
            <a:ext cx="3009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addends have </a:t>
            </a:r>
            <a:r>
              <a:rPr lang="en-US" sz="2200" b="1" dirty="0"/>
              <a:t>opposite signs</a:t>
            </a:r>
            <a:r>
              <a:rPr lang="en-US" sz="2200" dirty="0"/>
              <a:t>, so no overflow possible.</a:t>
            </a:r>
            <a:endParaRPr lang="en-US" sz="2200" b="1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64D237F-9979-1F46-8A54-D4D21CEC2F7D}"/>
              </a:ext>
            </a:extLst>
          </p:cNvPr>
          <p:cNvSpPr txBox="1"/>
          <p:nvPr/>
        </p:nvSpPr>
        <p:spPr>
          <a:xfrm>
            <a:off x="5078822" y="2184827"/>
            <a:ext cx="2552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111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</a:t>
            </a:r>
            <a:r>
              <a:rPr lang="en-US" sz="3600" b="1" u="sng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0</a:t>
            </a:r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100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1F7A543-7BF0-234F-A4AC-FD19A8AC2800}"/>
              </a:ext>
            </a:extLst>
          </p:cNvPr>
          <p:cNvSpPr txBox="1"/>
          <p:nvPr/>
        </p:nvSpPr>
        <p:spPr>
          <a:xfrm>
            <a:off x="5345522" y="3282305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1</a:t>
            </a:r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011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41265C9-B959-0741-949D-305F6BC33980}"/>
              </a:ext>
            </a:extLst>
          </p:cNvPr>
          <p:cNvSpPr txBox="1"/>
          <p:nvPr/>
        </p:nvSpPr>
        <p:spPr>
          <a:xfrm>
            <a:off x="6488522" y="2184827"/>
            <a:ext cx="1066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7</a:t>
            </a:r>
          </a:p>
          <a:p>
            <a:pPr algn="r"/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+4</a:t>
            </a:r>
          </a:p>
          <a:p>
            <a:pPr algn="r"/>
            <a:r>
              <a:rPr lang="en-US" sz="3600" b="1" dirty="0">
                <a:solidFill>
                  <a:srgbClr val="FF0000"/>
                </a:solidFill>
                <a:latin typeface="Consolas" charset="0"/>
                <a:ea typeface="Consolas" charset="0"/>
                <a:cs typeface="Consolas" charset="0"/>
              </a:rPr>
              <a:t>-5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A6E84F-97C4-7D41-98DC-C8923E1AAED8}"/>
              </a:ext>
            </a:extLst>
          </p:cNvPr>
          <p:cNvSpPr txBox="1"/>
          <p:nvPr/>
        </p:nvSpPr>
        <p:spPr>
          <a:xfrm>
            <a:off x="4723222" y="1584027"/>
            <a:ext cx="332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7-(-4) = 7+4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B252E0F-5457-3B4F-83F0-6540E5C86856}"/>
              </a:ext>
            </a:extLst>
          </p:cNvPr>
          <p:cNvSpPr txBox="1"/>
          <p:nvPr/>
        </p:nvSpPr>
        <p:spPr>
          <a:xfrm>
            <a:off x="4850221" y="3883104"/>
            <a:ext cx="30099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addends have </a:t>
            </a:r>
            <a:r>
              <a:rPr lang="en-US" sz="2200" b="1" dirty="0"/>
              <a:t>same signs</a:t>
            </a:r>
            <a:r>
              <a:rPr lang="en-US" sz="2200" dirty="0"/>
              <a:t>, </a:t>
            </a:r>
            <a:r>
              <a:rPr lang="en-US" sz="2200" i="1" dirty="0"/>
              <a:t>and</a:t>
            </a:r>
            <a:r>
              <a:rPr lang="en-US" sz="2200" dirty="0"/>
              <a:t> sum's sign </a:t>
            </a:r>
            <a:r>
              <a:rPr lang="en-US" sz="2200" b="1" dirty="0"/>
              <a:t>differs: </a:t>
            </a:r>
            <a:r>
              <a:rPr lang="en-US" sz="2200" b="1" dirty="0">
                <a:solidFill>
                  <a:srgbClr val="FF0000"/>
                </a:solidFill>
              </a:rPr>
              <a:t>overflow!</a:t>
            </a:r>
          </a:p>
        </p:txBody>
      </p:sp>
    </p:spTree>
    <p:extLst>
      <p:ext uri="{BB962C8B-B14F-4D97-AF65-F5344CB8AC3E}">
        <p14:creationId xmlns:p14="http://schemas.microsoft.com/office/powerpoint/2010/main" val="141908016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/>
      <p:bldP spid="74" grpId="0"/>
      <p:bldP spid="79" grpId="0"/>
      <p:bldP spid="80" grpId="0"/>
      <p:bldP spid="83" grpId="0"/>
      <p:bldP spid="18" grpId="0"/>
      <p:bldP spid="19" grpId="0"/>
      <p:bldP spid="20" grpId="0"/>
      <p:bldP spid="21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D06D55D-537E-D54C-BF51-A8D27C7A0ADF}"/>
              </a:ext>
            </a:extLst>
          </p:cNvPr>
          <p:cNvSpPr/>
          <p:nvPr/>
        </p:nvSpPr>
        <p:spPr>
          <a:xfrm>
            <a:off x="943455" y="2232254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i="1" dirty="0">
                <a:latin typeface="Consolas" charset="0"/>
                <a:ea typeface="Consolas" charset="0"/>
                <a:cs typeface="Consolas" charset="0"/>
              </a:rPr>
              <a:t>1 1 1 0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overflow: unsigned subtraction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95301"/>
            <a:ext cx="8991600" cy="996511"/>
          </a:xfrm>
        </p:spPr>
        <p:txBody>
          <a:bodyPr>
            <a:normAutofit/>
          </a:bodyPr>
          <a:lstStyle/>
          <a:p>
            <a:r>
              <a:rPr lang="en-US" dirty="0"/>
              <a:t>remember: the </a:t>
            </a:r>
            <a:r>
              <a:rPr lang="en-US" b="1" dirty="0"/>
              <a:t>two’s complement of a number behaves like its negative… </a:t>
            </a:r>
            <a:r>
              <a:rPr lang="en-US" dirty="0"/>
              <a:t>and amazingly, this also works for unsigned numbers!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s-IS"/>
              <a:t>CS447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2B95B-556F-44BD-91A5-D80C1B9E2BB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76201" y="4203237"/>
            <a:ext cx="48005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because of the number circle, there are </a:t>
            </a:r>
            <a:r>
              <a:rPr lang="en-US" sz="2200" b="1" dirty="0"/>
              <a:t>two ways </a:t>
            </a:r>
            <a:r>
              <a:rPr lang="en-US" sz="2200" dirty="0"/>
              <a:t>to get to 9 from 14.</a:t>
            </a:r>
            <a:endParaRPr lang="en-US" sz="22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877467" y="2435187"/>
            <a:ext cx="154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1110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+1011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1144167" y="3520078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1001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438738" y="1257025"/>
            <a:ext cx="64192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14-5 = 14+(~5+1) = 14+11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1C7682B-BA34-3849-AD93-B49EA169F9B6}"/>
              </a:ext>
            </a:extLst>
          </p:cNvPr>
          <p:cNvSpPr/>
          <p:nvPr/>
        </p:nvSpPr>
        <p:spPr>
          <a:xfrm>
            <a:off x="905223" y="2253006"/>
            <a:ext cx="343424" cy="33191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E109FFE-EA49-9141-8114-EDB31859C9C6}"/>
              </a:ext>
            </a:extLst>
          </p:cNvPr>
          <p:cNvSpPr txBox="1"/>
          <p:nvPr/>
        </p:nvSpPr>
        <p:spPr>
          <a:xfrm>
            <a:off x="2648534" y="2441083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14</a:t>
            </a:r>
          </a:p>
          <a:p>
            <a:r>
              <a:rPr lang="en-US" sz="3600" b="1" u="sng" dirty="0">
                <a:latin typeface="Consolas" charset="0"/>
                <a:ea typeface="Consolas" charset="0"/>
                <a:cs typeface="Consolas" charset="0"/>
              </a:rPr>
              <a:t>+11</a:t>
            </a:r>
            <a:endParaRPr lang="en-US" sz="3600" dirty="0">
              <a:latin typeface="Consolas" charset="0"/>
              <a:ea typeface="Consolas" charset="0"/>
              <a:cs typeface="Consolas" charset="0"/>
            </a:endParaRPr>
          </a:p>
          <a:p>
            <a:r>
              <a:rPr lang="en-US" sz="3600" b="1" dirty="0">
                <a:latin typeface="Consolas" charset="0"/>
                <a:ea typeface="Consolas" charset="0"/>
                <a:cs typeface="Consolas" charset="0"/>
              </a:rPr>
              <a:t>  9</a:t>
            </a:r>
            <a:endParaRPr lang="en-US" sz="3600" dirty="0">
              <a:latin typeface="Consolas" charset="0"/>
              <a:ea typeface="Consolas" charset="0"/>
              <a:cs typeface="Consolas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80C212-0F19-5142-B1E0-0CFEC7626388}"/>
              </a:ext>
            </a:extLst>
          </p:cNvPr>
          <p:cNvSpPr txBox="1"/>
          <p:nvPr/>
        </p:nvSpPr>
        <p:spPr>
          <a:xfrm>
            <a:off x="4876800" y="2166568"/>
            <a:ext cx="3962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/>
              <a:t>but wait – </a:t>
            </a:r>
            <a:r>
              <a:rPr lang="en-US" sz="2200" b="1" dirty="0"/>
              <a:t>the MSB's carry out is 1. isn't that overflow?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6619DB3-CCF1-9046-90FB-547BD140FE39}"/>
              </a:ext>
            </a:extLst>
          </p:cNvPr>
          <p:cNvSpPr txBox="1"/>
          <p:nvPr/>
        </p:nvSpPr>
        <p:spPr>
          <a:xfrm>
            <a:off x="4876800" y="3197304"/>
            <a:ext cx="396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FF0000"/>
                </a:solidFill>
              </a:rPr>
              <a:t>for unsigned </a:t>
            </a:r>
            <a:r>
              <a:rPr lang="en-US" sz="2200" i="1" dirty="0">
                <a:solidFill>
                  <a:srgbClr val="FF0000"/>
                </a:solidFill>
              </a:rPr>
              <a:t>subtraction</a:t>
            </a:r>
            <a:r>
              <a:rPr lang="en-US" sz="2200" dirty="0">
                <a:solidFill>
                  <a:srgbClr val="FF0000"/>
                </a:solidFill>
              </a:rPr>
              <a:t>, </a:t>
            </a:r>
            <a:r>
              <a:rPr lang="en-US" sz="2200" b="1" dirty="0">
                <a:solidFill>
                  <a:srgbClr val="FF0000"/>
                </a:solidFill>
              </a:rPr>
              <a:t>overflow occurs when the MSB's carry out is </a:t>
            </a:r>
            <a:r>
              <a:rPr lang="en-US" sz="2200" b="1" i="1" dirty="0">
                <a:solidFill>
                  <a:srgbClr val="FF0000"/>
                </a:solidFill>
              </a:rPr>
              <a:t>0, </a:t>
            </a:r>
            <a:r>
              <a:rPr lang="en-US" sz="2200" b="1" dirty="0">
                <a:solidFill>
                  <a:srgbClr val="FF0000"/>
                </a:solidFill>
              </a:rPr>
              <a:t>not 1.</a:t>
            </a:r>
          </a:p>
        </p:txBody>
      </p:sp>
    </p:spTree>
    <p:extLst>
      <p:ext uri="{BB962C8B-B14F-4D97-AF65-F5344CB8AC3E}">
        <p14:creationId xmlns:p14="http://schemas.microsoft.com/office/powerpoint/2010/main" val="1616966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3" grpId="0"/>
      <p:bldP spid="89" grpId="0"/>
      <p:bldP spid="90" grpId="0"/>
      <p:bldP spid="92" grpId="0"/>
      <p:bldP spid="16" grpId="0" animBg="1"/>
      <p:bldP spid="18" grpId="0"/>
      <p:bldP spid="21" grpId="0"/>
      <p:bldP spid="23" grpId="0"/>
    </p:bldLst>
  </p:timing>
</p:sld>
</file>

<file path=ppt/theme/theme1.xml><?xml version="1.0" encoding="utf-8"?>
<a:theme xmlns:a="http://schemas.openxmlformats.org/drawingml/2006/main" name="1_02 - C - Basics">
  <a:themeElements>
    <a:clrScheme name="Custom 2">
      <a:dk1>
        <a:srgbClr val="000000"/>
      </a:dk1>
      <a:lt1>
        <a:srgbClr val="FFFFFF"/>
      </a:lt1>
      <a:dk2>
        <a:srgbClr val="3B481E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Segoe WP Semibold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des_fall_2017" id="{93D034CE-FEB5-4D4D-96F7-6B7F8A5EB99A}" vid="{194AE869-5029-ED49-81EA-C574BDDBE6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32971</TotalTime>
  <Words>1304</Words>
  <Application>Microsoft Macintosh PowerPoint</Application>
  <PresentationFormat>On-screen Show (16:10)</PresentationFormat>
  <Paragraphs>269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Consolas</vt:lpstr>
      <vt:lpstr>Courier New</vt:lpstr>
      <vt:lpstr>Segoe UI</vt:lpstr>
      <vt:lpstr>Segoe WP Semibold</vt:lpstr>
      <vt:lpstr>Trebuchet MS</vt:lpstr>
      <vt:lpstr>Wingdings</vt:lpstr>
      <vt:lpstr>1_02 - C - Basics</vt:lpstr>
      <vt:lpstr>Overflow</vt:lpstr>
      <vt:lpstr>Class announcements</vt:lpstr>
      <vt:lpstr>Integer Overflow</vt:lpstr>
      <vt:lpstr>Breaking the wall</vt:lpstr>
      <vt:lpstr>How many bits?</vt:lpstr>
      <vt:lpstr>Detecting overflow: unsigned addition</vt:lpstr>
      <vt:lpstr>Detecting overflow: signed addition</vt:lpstr>
      <vt:lpstr>Detecting overflow: signed subtraction</vt:lpstr>
      <vt:lpstr>Detecting overflow: unsigned subtraction</vt:lpstr>
      <vt:lpstr>“Summing” it all up (ha ha ha ha ha oh god I’m sorry)</vt:lpstr>
      <vt:lpstr>So you’ve got an overflow. Now what?</vt:lpstr>
      <vt:lpstr>Responding to Overflow</vt:lpstr>
      <vt:lpstr>Facepalm</vt:lpstr>
      <vt:lpstr>Open the door, fall on the floor</vt:lpstr>
      <vt:lpstr>Maybe the bit bucket is a real place after all…</vt:lpstr>
      <vt:lpstr>Arbitrary-precision arithmetic (animated)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Computer Organization and Assembly!</dc:title>
  <dc:creator>Billingsley, Jarrett F</dc:creator>
  <cp:lastModifiedBy>Billingsley, Jarrett F</cp:lastModifiedBy>
  <cp:revision>565</cp:revision>
  <cp:lastPrinted>2017-09-07T03:08:04Z</cp:lastPrinted>
  <dcterms:created xsi:type="dcterms:W3CDTF">2017-08-16T23:52:35Z</dcterms:created>
  <dcterms:modified xsi:type="dcterms:W3CDTF">2024-02-19T05:36:15Z</dcterms:modified>
</cp:coreProperties>
</file>